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14" r:id="rId2"/>
  </p:sldMasterIdLst>
  <p:notesMasterIdLst>
    <p:notesMasterId r:id="rId52"/>
  </p:notesMasterIdLst>
  <p:sldIdLst>
    <p:sldId id="295" r:id="rId3"/>
    <p:sldId id="278" r:id="rId4"/>
    <p:sldId id="312" r:id="rId5"/>
    <p:sldId id="314" r:id="rId6"/>
    <p:sldId id="315" r:id="rId7"/>
    <p:sldId id="316" r:id="rId8"/>
    <p:sldId id="317" r:id="rId9"/>
    <p:sldId id="318" r:id="rId10"/>
    <p:sldId id="319" r:id="rId11"/>
    <p:sldId id="320" r:id="rId12"/>
    <p:sldId id="321" r:id="rId13"/>
    <p:sldId id="322" r:id="rId14"/>
    <p:sldId id="325" r:id="rId15"/>
    <p:sldId id="324" r:id="rId16"/>
    <p:sldId id="296" r:id="rId17"/>
    <p:sldId id="257" r:id="rId18"/>
    <p:sldId id="339" r:id="rId19"/>
    <p:sldId id="330" r:id="rId20"/>
    <p:sldId id="328" r:id="rId21"/>
    <p:sldId id="333" r:id="rId22"/>
    <p:sldId id="258" r:id="rId23"/>
    <p:sldId id="259" r:id="rId24"/>
    <p:sldId id="331" r:id="rId25"/>
    <p:sldId id="260" r:id="rId26"/>
    <p:sldId id="274" r:id="rId27"/>
    <p:sldId id="261" r:id="rId28"/>
    <p:sldId id="275" r:id="rId29"/>
    <p:sldId id="262" r:id="rId30"/>
    <p:sldId id="263" r:id="rId31"/>
    <p:sldId id="264" r:id="rId32"/>
    <p:sldId id="265" r:id="rId33"/>
    <p:sldId id="326" r:id="rId34"/>
    <p:sldId id="266" r:id="rId35"/>
    <p:sldId id="327" r:id="rId36"/>
    <p:sldId id="267" r:id="rId37"/>
    <p:sldId id="268" r:id="rId38"/>
    <p:sldId id="269" r:id="rId39"/>
    <p:sldId id="270" r:id="rId40"/>
    <p:sldId id="329" r:id="rId41"/>
    <p:sldId id="271" r:id="rId42"/>
    <p:sldId id="272" r:id="rId43"/>
    <p:sldId id="273" r:id="rId44"/>
    <p:sldId id="334" r:id="rId45"/>
    <p:sldId id="332" r:id="rId46"/>
    <p:sldId id="335" r:id="rId47"/>
    <p:sldId id="336" r:id="rId48"/>
    <p:sldId id="337" r:id="rId49"/>
    <p:sldId id="338" r:id="rId50"/>
    <p:sldId id="311"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47" d="100"/>
          <a:sy n="47" d="100"/>
        </p:scale>
        <p:origin x="-54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A80FC-4AA1-4BC6-A96E-4FD1D0E1220D}" type="datetimeFigureOut">
              <a:rPr lang="en-US" smtClean="0"/>
              <a:pPr/>
              <a:t>11/6/2023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EF842F-F09D-49C1-AA13-1DA85FB7072E}" type="slidenum">
              <a:rPr lang="en-US" smtClean="0"/>
              <a:pPr/>
              <a:t>‹#›</a:t>
            </a:fld>
            <a:endParaRPr lang="en-US"/>
          </a:p>
        </p:txBody>
      </p:sp>
    </p:spTree>
    <p:extLst>
      <p:ext uri="{BB962C8B-B14F-4D97-AF65-F5344CB8AC3E}">
        <p14:creationId xmlns:p14="http://schemas.microsoft.com/office/powerpoint/2010/main" val="1417455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r-Cyrl-CS" smtClean="0">
                <a:latin typeface="Arial" panose="020B0604020202020204" pitchFamily="34" charset="0"/>
              </a:rPr>
              <a:t>епоха развоја људског друштва, који је најдуже трајао</a:t>
            </a:r>
            <a:endParaRPr 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eaLnBrk="1" hangingPunct="1"/>
            <a:fld id="{D7E10D66-BACC-4700-A9F7-A462D36389D5}" type="slidenum">
              <a:rPr lang="en-US">
                <a:solidFill>
                  <a:prstClr val="black"/>
                </a:solidFill>
              </a:rPr>
              <a:pPr eaLnBrk="1" hangingPunct="1"/>
              <a:t>2</a:t>
            </a:fld>
            <a:endParaRPr lang="en-US">
              <a:solidFill>
                <a:prstClr val="black"/>
              </a:solidFill>
            </a:endParaRPr>
          </a:p>
        </p:txBody>
      </p:sp>
    </p:spTree>
    <p:extLst>
      <p:ext uri="{BB962C8B-B14F-4D97-AF65-F5344CB8AC3E}">
        <p14:creationId xmlns:p14="http://schemas.microsoft.com/office/powerpoint/2010/main" val="1954154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7126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567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9880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05011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77392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95881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397496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22855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004212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384749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60302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algn="r"/>
            <a:r>
              <a:rPr lang="en-US" sz="8000" dirty="0">
                <a:solidFill>
                  <a:prstClr val="black"/>
                </a:solidFill>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2436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487514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algn="r"/>
            <a:r>
              <a:rPr lang="en-US" sz="8000" dirty="0">
                <a:solidFill>
                  <a:prstClr val="black"/>
                </a:solidFill>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23413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79976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8248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1206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11/6/2023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solidFill>
                  <a:prstClr val="black"/>
                </a:solidFill>
              </a:rPr>
              <a:pPr/>
              <a:t>11/6/2023</a:t>
            </a:fld>
            <a:endParaRPr lang="en-US">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0188975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imgres?imgurl=http://www.howsaboutabeer.com/images/hammurabi.jpg&amp;imgrefurl=http://www.howsaboutabeer.com/beer101/historyofbeer.php&amp;usg=__pNgVROr0wkg7vlH9z-0R5O3cdXA=&amp;h=497&amp;w=426&amp;sz=43&amp;hl=sr&amp;start=38&amp;zoom=1&amp;itbs=1&amp;tbnid=yoUz_vmzNrU3fM:&amp;tbnh=130&amp;tbnw=111&amp;prev=/images?q=hamurabi&amp;start=20&amp;hl=sr&amp;safe=active&amp;sa=N&amp;gbv=2&amp;ndsp=20&amp;tbs=isch:1&amp;ei=FfZ3TfvaCY-SswbHzMWHBQ" TargetMode="Externa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728" y="2600960"/>
            <a:ext cx="9601196" cy="1737359"/>
          </a:xfrm>
        </p:spPr>
        <p:txBody>
          <a:bodyPr>
            <a:normAutofit/>
          </a:bodyPr>
          <a:lstStyle/>
          <a:p>
            <a:r>
              <a:rPr lang="en-US" sz="3100" b="1" dirty="0" smtClean="0">
                <a:solidFill>
                  <a:prstClr val="black"/>
                </a:solidFill>
                <a:latin typeface="+mn-lt"/>
              </a:rPr>
              <a:t>Features of the medicine of the oldest civilizations of </a:t>
            </a:r>
            <a:r>
              <a:rPr lang="en-US" sz="3100" b="1" dirty="0" err="1" smtClean="0">
                <a:solidFill>
                  <a:prstClr val="black"/>
                </a:solidFill>
                <a:latin typeface="+mn-lt"/>
              </a:rPr>
              <a:t>Assyro</a:t>
            </a:r>
            <a:r>
              <a:rPr lang="en-US" sz="3100" b="1" dirty="0" smtClean="0">
                <a:solidFill>
                  <a:prstClr val="black"/>
                </a:solidFill>
                <a:latin typeface="+mn-lt"/>
              </a:rPr>
              <a:t>-Babylonians, Egyptians, Phoenicians, Jews</a:t>
            </a:r>
            <a:endParaRPr lang="ru-RU" b="1" dirty="0">
              <a:solidFill>
                <a:prstClr val="black"/>
              </a:solidFill>
              <a:latin typeface="Arial" panose="020B0604020202020204" pitchFamily="34" charset="0"/>
            </a:endParaRPr>
          </a:p>
        </p:txBody>
      </p:sp>
    </p:spTree>
    <p:extLst>
      <p:ext uri="{BB962C8B-B14F-4D97-AF65-F5344CB8AC3E}">
        <p14:creationId xmlns:p14="http://schemas.microsoft.com/office/powerpoint/2010/main" val="4070889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3406" y="2556931"/>
            <a:ext cx="9993085" cy="3765492"/>
          </a:xfrm>
        </p:spPr>
        <p:txBody>
          <a:bodyPr>
            <a:normAutofit fontScale="85000" lnSpcReduction="20000"/>
          </a:bodyPr>
          <a:lstStyle/>
          <a:p>
            <a:pPr algn="just"/>
            <a:r>
              <a:rPr lang="en-US" dirty="0" smtClean="0"/>
              <a:t>Very little was known about anatomy. The heart was considered the center of intelligence, and the blood the carrier of life and all conditions in the body.</a:t>
            </a:r>
          </a:p>
          <a:p>
            <a:pPr algn="just"/>
            <a:r>
              <a:rPr lang="en-US" dirty="0" smtClean="0"/>
              <a:t>In this culture, dreams had an important importance, because fate was predicted based on them.</a:t>
            </a:r>
          </a:p>
          <a:p>
            <a:pPr algn="just"/>
            <a:r>
              <a:rPr lang="en-US" dirty="0" smtClean="0"/>
              <a:t>The Babylonians also attached great importance to numbers, so they introduced into medicine the concepts of "critical day", (</a:t>
            </a:r>
            <a:r>
              <a:rPr lang="en-US" dirty="0" err="1" smtClean="0"/>
              <a:t>eg</a:t>
            </a:r>
            <a:r>
              <a:rPr lang="en-US" dirty="0" smtClean="0"/>
              <a:t> 7, 19 or 21 days of the month or from the beginning of the disease) when the disease changes or when the doctor must not disturb the natural course of the disease.</a:t>
            </a:r>
          </a:p>
          <a:p>
            <a:pPr algn="just"/>
            <a:r>
              <a:rPr lang="en-US" dirty="0" smtClean="0"/>
              <a:t>Although they were convinced that the stars govern during infectious diseases, and that the course of the epidemic takes place according to the laws of arithmetic. The religious laws applied by the Babylonians were, in part, progressive because they prescribed the application of principles; isolation of patients with signs of leprosy, use of clean water and maintenance of cleanliness and personal hygiene.</a:t>
            </a:r>
            <a:endParaRPr lang="en-US" dirty="0"/>
          </a:p>
        </p:txBody>
      </p:sp>
      <p:sp>
        <p:nvSpPr>
          <p:cNvPr id="4" name="Title 1"/>
          <p:cNvSpPr>
            <a:spLocks noGrp="1"/>
          </p:cNvSpPr>
          <p:nvPr>
            <p:ph type="title"/>
          </p:nvPr>
        </p:nvSpPr>
        <p:spPr/>
        <p:txBody>
          <a:bodyPr>
            <a:normAutofit fontScale="90000"/>
          </a:bodyPr>
          <a:lstStyle/>
          <a:p>
            <a:r>
              <a:rPr lang="en-US" dirty="0" smtClean="0"/>
              <a:t>Medicine of the Babylonian-Assyrian culture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The oldest Babylonian texts on medicine date from the period of the first half of the second millennium BC.</a:t>
            </a:r>
          </a:p>
          <a:p>
            <a:pPr algn="just"/>
            <a:r>
              <a:rPr lang="en-US" dirty="0" smtClean="0"/>
              <a:t>The most comprehensive Babylonian medical text, the Diagnostic Manual was written by the physician </a:t>
            </a:r>
            <a:r>
              <a:rPr lang="en-US" dirty="0" err="1" smtClean="0"/>
              <a:t>Esagil</a:t>
            </a:r>
            <a:r>
              <a:rPr lang="en-US" dirty="0" smtClean="0"/>
              <a:t>-rod-</a:t>
            </a:r>
            <a:r>
              <a:rPr lang="en-US" dirty="0" err="1" smtClean="0"/>
              <a:t>apli</a:t>
            </a:r>
            <a:r>
              <a:rPr lang="en-US" dirty="0" smtClean="0"/>
              <a:t> of </a:t>
            </a:r>
            <a:r>
              <a:rPr lang="en-US" dirty="0" err="1" smtClean="0"/>
              <a:t>Borsippus</a:t>
            </a:r>
            <a:r>
              <a:rPr lang="en-US" dirty="0" smtClean="0"/>
              <a:t>, during the reign of the Babylonian king </a:t>
            </a:r>
            <a:r>
              <a:rPr lang="en-US" dirty="0" err="1" smtClean="0"/>
              <a:t>Adad-apla-idin</a:t>
            </a:r>
            <a:r>
              <a:rPr lang="en-US" dirty="0" smtClean="0"/>
              <a:t> (1069-1046 BC).</a:t>
            </a:r>
          </a:p>
          <a:p>
            <a:pPr algn="just"/>
            <a:r>
              <a:rPr lang="en-US" dirty="0" err="1" smtClean="0"/>
              <a:t>Esagil</a:t>
            </a:r>
            <a:r>
              <a:rPr lang="en-US" dirty="0" smtClean="0"/>
              <a:t>-rod-</a:t>
            </a:r>
            <a:r>
              <a:rPr lang="en-US" dirty="0" err="1" smtClean="0"/>
              <a:t>apli</a:t>
            </a:r>
            <a:r>
              <a:rPr lang="en-US" dirty="0" smtClean="0"/>
              <a:t> discovered various diseases and their symptoms which he described in his diagnostic manual (</a:t>
            </a:r>
            <a:r>
              <a:rPr lang="en-US" dirty="0" err="1" smtClean="0"/>
              <a:t>eg</a:t>
            </a:r>
            <a:r>
              <a:rPr lang="en-US" dirty="0" smtClean="0"/>
              <a:t> symptoms of epilepsy and related diseases)</a:t>
            </a:r>
            <a:endParaRPr lang="en-US" dirty="0"/>
          </a:p>
        </p:txBody>
      </p:sp>
      <p:sp>
        <p:nvSpPr>
          <p:cNvPr id="4" name="Title 1"/>
          <p:cNvSpPr>
            <a:spLocks noGrp="1"/>
          </p:cNvSpPr>
          <p:nvPr>
            <p:ph type="title"/>
          </p:nvPr>
        </p:nvSpPr>
        <p:spPr/>
        <p:txBody>
          <a:bodyPr>
            <a:normAutofit fontScale="90000"/>
          </a:bodyPr>
          <a:lstStyle/>
          <a:p>
            <a:r>
              <a:rPr lang="en-US" dirty="0" smtClean="0"/>
              <a:t>Medicine of the Babylonian-Assyrian culture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During the time of the Old Babylonian Empire, which reached its full development during the time of Hammurabi (1792 BC–1750 BC), the first written law of the slave society was adopted - the </a:t>
            </a:r>
            <a:r>
              <a:rPr lang="en-US" dirty="0" smtClean="0">
                <a:solidFill>
                  <a:srgbClr val="FF0000"/>
                </a:solidFill>
              </a:rPr>
              <a:t>"Law of Hammurabi", </a:t>
            </a:r>
            <a:r>
              <a:rPr lang="en-US" dirty="0" smtClean="0"/>
              <a:t>in which the among other things, the surgeon's </a:t>
            </a:r>
            <a:r>
              <a:rPr lang="en-US" dirty="0" smtClean="0">
                <a:solidFill>
                  <a:srgbClr val="FF0000"/>
                </a:solidFill>
              </a:rPr>
              <a:t>fees for treatment </a:t>
            </a:r>
            <a:r>
              <a:rPr lang="en-US" dirty="0" smtClean="0"/>
              <a:t>were regulated, as well as </a:t>
            </a:r>
            <a:r>
              <a:rPr lang="en-US" dirty="0" smtClean="0">
                <a:solidFill>
                  <a:srgbClr val="FF0000"/>
                </a:solidFill>
              </a:rPr>
              <a:t>heavy penalties </a:t>
            </a:r>
            <a:r>
              <a:rPr lang="en-US" dirty="0" smtClean="0"/>
              <a:t>for failure.</a:t>
            </a:r>
          </a:p>
          <a:p>
            <a:pPr algn="just"/>
            <a:r>
              <a:rPr lang="en-US" i="1" dirty="0" smtClean="0"/>
              <a:t>..."Whoever injures someone in a fight must pay the doctor...A doctor who heals a broken limb should receive five pieces of silver...If a doctor operates on someone with a knife, he should receive ten pieces of silver, and if the patient is a slave, his master should pay the doctor five pieces of silver. ..If the patient dies due to the fault of the doctor or loses an eye, both of the doctor's hands should be cut off... If the patient was a slave, the doctor must compensate him with another slave."</a:t>
            </a:r>
            <a:endParaRPr lang="en-US" i="1" dirty="0"/>
          </a:p>
        </p:txBody>
      </p:sp>
      <p:sp>
        <p:nvSpPr>
          <p:cNvPr id="4" name="Title 1"/>
          <p:cNvSpPr>
            <a:spLocks noGrp="1"/>
          </p:cNvSpPr>
          <p:nvPr>
            <p:ph type="title"/>
          </p:nvPr>
        </p:nvSpPr>
        <p:spPr>
          <a:xfrm>
            <a:off x="2079173" y="1047447"/>
            <a:ext cx="9601196" cy="1303867"/>
          </a:xfrm>
        </p:spPr>
        <p:txBody>
          <a:bodyPr>
            <a:normAutofit fontScale="90000"/>
          </a:bodyPr>
          <a:lstStyle/>
          <a:p>
            <a:r>
              <a:rPr lang="en-US" dirty="0" smtClean="0"/>
              <a:t>Medicine of the Babylonian-Assyrian culture</a:t>
            </a:r>
            <a:endParaRPr lang="en-US" dirty="0"/>
          </a:p>
        </p:txBody>
      </p:sp>
      <p:pic>
        <p:nvPicPr>
          <p:cNvPr id="5" name="Picture 9" descr="ANd9GcQyBFl4uj5x1D553q7ntZpLTCLJMYy0G9X6_HrhDq0TlHAmcknEoUUx1f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17" y="326571"/>
            <a:ext cx="2171700"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102" y="877629"/>
            <a:ext cx="9250678" cy="1303867"/>
          </a:xfrm>
        </p:spPr>
        <p:txBody>
          <a:bodyPr/>
          <a:lstStyle/>
          <a:p>
            <a:r>
              <a:rPr lang="fr-FR" dirty="0" smtClean="0"/>
              <a:t>Code of </a:t>
            </a:r>
            <a:r>
              <a:rPr lang="fr-FR" dirty="0" err="1" smtClean="0"/>
              <a:t>Hammurabi</a:t>
            </a:r>
            <a:r>
              <a:rPr lang="fr-FR" dirty="0" smtClean="0"/>
              <a:t>, Louvre, Paris</a:t>
            </a:r>
            <a:endParaRPr lang="en-US" dirty="0"/>
          </a:p>
        </p:txBody>
      </p:sp>
      <p:pic>
        <p:nvPicPr>
          <p:cNvPr id="100354" name="Picture 2" descr="https://upload.wikimedia.org/wikipedia/commons/thumb/6/64/P1050763_Louvre_code_Hammurabi_face_rwk.JPG/220px-P1050763_Louvre_code_Hammurabi_face_rwk.JPG"/>
          <p:cNvPicPr>
            <a:picLocks noChangeAspect="1" noChangeArrowheads="1"/>
          </p:cNvPicPr>
          <p:nvPr/>
        </p:nvPicPr>
        <p:blipFill>
          <a:blip r:embed="rId2"/>
          <a:srcRect/>
          <a:stretch>
            <a:fillRect/>
          </a:stretch>
        </p:blipFill>
        <p:spPr bwMode="auto">
          <a:xfrm>
            <a:off x="8215358" y="2566715"/>
            <a:ext cx="2095500" cy="3448051"/>
          </a:xfrm>
          <a:prstGeom prst="rect">
            <a:avLst/>
          </a:prstGeom>
          <a:noFill/>
        </p:spPr>
      </p:pic>
      <p:sp>
        <p:nvSpPr>
          <p:cNvPr id="6" name="Rectangle 5"/>
          <p:cNvSpPr/>
          <p:nvPr/>
        </p:nvSpPr>
        <p:spPr>
          <a:xfrm>
            <a:off x="1045029" y="3037842"/>
            <a:ext cx="7027817" cy="1938992"/>
          </a:xfrm>
          <a:prstGeom prst="rect">
            <a:avLst/>
          </a:prstGeom>
        </p:spPr>
        <p:txBody>
          <a:bodyPr wrap="square">
            <a:spAutoFit/>
          </a:bodyPr>
          <a:lstStyle/>
          <a:p>
            <a:pPr algn="just"/>
            <a:r>
              <a:rPr lang="en-US" sz="2400" dirty="0" smtClean="0">
                <a:solidFill>
                  <a:prstClr val="black"/>
                </a:solidFill>
                <a:latin typeface="Times New Roman" pitchFamily="18" charset="0"/>
                <a:cs typeface="Times New Roman" pitchFamily="18" charset="0"/>
              </a:rPr>
              <a:t>The codex was in the form of a column, with a relief at the top, showing Hammurabi being handed the text of the law by a god.</a:t>
            </a:r>
          </a:p>
          <a:p>
            <a:pPr algn="just"/>
            <a:endParaRPr lang="en-US" sz="2400" dirty="0" smtClean="0">
              <a:solidFill>
                <a:prstClr val="black"/>
              </a:solidFill>
              <a:latin typeface="Times New Roman" pitchFamily="18" charset="0"/>
              <a:cs typeface="Times New Roman" pitchFamily="18" charset="0"/>
            </a:endParaRPr>
          </a:p>
          <a:p>
            <a:pPr algn="just"/>
            <a:r>
              <a:rPr lang="en-US" sz="2400" dirty="0" smtClean="0">
                <a:solidFill>
                  <a:prstClr val="black"/>
                </a:solidFill>
                <a:latin typeface="Times New Roman" pitchFamily="18" charset="0"/>
                <a:cs typeface="Times New Roman" pitchFamily="18" charset="0"/>
              </a:rPr>
              <a:t>Today this pillar is kept in the Louvre.</a:t>
            </a:r>
            <a:endParaRPr lang="en-US" sz="24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556931"/>
            <a:ext cx="9977846" cy="3948372"/>
          </a:xfrm>
        </p:spPr>
        <p:txBody>
          <a:bodyPr>
            <a:normAutofit lnSpcReduction="10000"/>
          </a:bodyPr>
          <a:lstStyle/>
          <a:p>
            <a:pPr algn="just"/>
            <a:r>
              <a:rPr lang="en-US" dirty="0" smtClean="0"/>
              <a:t>The Babylonians also introduced some basic principles of medicine such as diagnosis, prognosis, physical examinations, drug prescriptions. In addition, the Diagnostic Manual of that era introduced methods of therapy and etiology and the application of empiricism, logic, and rationality in diagnosis, prognosis, and therapy.</a:t>
            </a:r>
          </a:p>
          <a:p>
            <a:pPr algn="just"/>
            <a:r>
              <a:rPr lang="en-US" dirty="0" smtClean="0"/>
              <a:t>In the prognostic manuals of that era, the symptoms of the disease (e.g. bronchitis, pneumonia, kidney stones) are described, along with the diagnosis and prognosis.</a:t>
            </a:r>
          </a:p>
          <a:p>
            <a:pPr algn="just"/>
            <a:r>
              <a:rPr lang="en-US" dirty="0" smtClean="0"/>
              <a:t>Medicinal agents opium, corn, hashish and various minerals were also used to treat skin and eye diseases.</a:t>
            </a:r>
            <a:endParaRPr lang="en-US" dirty="0"/>
          </a:p>
        </p:txBody>
      </p:sp>
      <p:sp>
        <p:nvSpPr>
          <p:cNvPr id="4" name="Title 1"/>
          <p:cNvSpPr>
            <a:spLocks noGrp="1"/>
          </p:cNvSpPr>
          <p:nvPr>
            <p:ph type="title"/>
          </p:nvPr>
        </p:nvSpPr>
        <p:spPr/>
        <p:txBody>
          <a:bodyPr>
            <a:normAutofit fontScale="90000"/>
          </a:bodyPr>
          <a:lstStyle/>
          <a:p>
            <a:r>
              <a:rPr lang="en-US" dirty="0" smtClean="0"/>
              <a:t>Medicine of the Babylonian-Assyrian culture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0D4772-1BD3-43E3-944F-681B02299EE8}"/>
              </a:ext>
            </a:extLst>
          </p:cNvPr>
          <p:cNvSpPr>
            <a:spLocks noGrp="1"/>
          </p:cNvSpPr>
          <p:nvPr>
            <p:ph type="ctrTitle"/>
          </p:nvPr>
        </p:nvSpPr>
        <p:spPr>
          <a:xfrm>
            <a:off x="2692398" y="1871132"/>
            <a:ext cx="6815669" cy="939802"/>
          </a:xfrm>
        </p:spPr>
        <p:txBody>
          <a:bodyPr/>
          <a:lstStyle/>
          <a:p>
            <a:r>
              <a:rPr lang="en-US" sz="2800" cap="all" dirty="0" smtClean="0">
                <a:solidFill>
                  <a:srgbClr val="000000"/>
                </a:solidFill>
                <a:latin typeface="Times New Roman" panose="02020603050405020304" pitchFamily="18" charset="0"/>
                <a:ea typeface="Times New Roman" panose="02020603050405020304" pitchFamily="18" charset="0"/>
              </a:rPr>
              <a:t>EGYPTIAN MEDICINE</a:t>
            </a:r>
            <a:endParaRPr lang="en-US" sz="2800" dirty="0"/>
          </a:p>
        </p:txBody>
      </p:sp>
    </p:spTree>
    <p:extLst>
      <p:ext uri="{BB962C8B-B14F-4D97-AF65-F5344CB8AC3E}">
        <p14:creationId xmlns:p14="http://schemas.microsoft.com/office/powerpoint/2010/main" val="2376858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The ancient Egyptians had an agricultural economy, an organized and structured government, social conventions and laws that were properly enforced.</a:t>
            </a:r>
          </a:p>
          <a:p>
            <a:pPr algn="just"/>
            <a:r>
              <a:rPr lang="en-US" dirty="0" smtClean="0"/>
              <a:t>Their society was stable; many people lived their entire lives in the same place, unlike most of their prehistoric predecessors. </a:t>
            </a:r>
          </a:p>
          <a:p>
            <a:pPr algn="just"/>
            <a:r>
              <a:rPr lang="en-US" dirty="0" smtClean="0"/>
              <a:t>This stability enabled the development of medical </a:t>
            </a:r>
            <a:r>
              <a:rPr lang="en-US" dirty="0" err="1" smtClean="0"/>
              <a:t>research.In</a:t>
            </a:r>
            <a:r>
              <a:rPr lang="en-US" dirty="0" smtClean="0"/>
              <a:t> this society, individuals were relatively wealthy, compared to their ancestors, and could afford health care.</a:t>
            </a:r>
            <a:endParaRPr lang="en-US" dirty="0"/>
          </a:p>
        </p:txBody>
      </p:sp>
    </p:spTree>
    <p:extLst>
      <p:ext uri="{BB962C8B-B14F-4D97-AF65-F5344CB8AC3E}">
        <p14:creationId xmlns:p14="http://schemas.microsoft.com/office/powerpoint/2010/main" val="2155127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Medical practice in ancient Egypt was so advanced that many of their observations, policies, and common procedures were not surpassed in the west for centuries after the fall of Rome, and their practices would inform both Greek and Roman medicine.</a:t>
            </a:r>
          </a:p>
          <a:p>
            <a:pPr algn="just"/>
            <a:r>
              <a:rPr lang="en-US" dirty="0" smtClean="0"/>
              <a:t>They realized that diseases can be treated with drugs, they recognized the healing potential of massage and aromas, they had doctors and physicians who specialized in certain specific areas, and they understood the importance of cleanliness in the treatment of patients.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Egyptian medicine is largely magical, but alongside magic, scientific thinking developed in areas such as; medical astrology, botany, mineralogy, anatomy, public health or clinical diagnostics, which at the time represented great progress in the understanding of many diseases.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6841" y="2478555"/>
            <a:ext cx="9601196" cy="3318936"/>
          </a:xfrm>
        </p:spPr>
        <p:txBody>
          <a:bodyPr/>
          <a:lstStyle/>
          <a:p>
            <a:pPr algn="just"/>
            <a:r>
              <a:rPr lang="en-US" dirty="0" smtClean="0"/>
              <a:t>In Homer's Odyssey we come across a part of the text in which he says that </a:t>
            </a:r>
            <a:r>
              <a:rPr lang="en-US" i="1" dirty="0" smtClean="0">
                <a:solidFill>
                  <a:srgbClr val="FF0000"/>
                </a:solidFill>
              </a:rPr>
              <a:t>Egypt is a land whose fertile soil produces many medicines</a:t>
            </a:r>
            <a:r>
              <a:rPr lang="en-US" dirty="0" smtClean="0"/>
              <a:t> and that in it </a:t>
            </a:r>
            <a:r>
              <a:rPr lang="en-US" i="1" dirty="0" smtClean="0">
                <a:solidFill>
                  <a:srgbClr val="FF0000"/>
                </a:solidFill>
              </a:rPr>
              <a:t>every man is a doctor</a:t>
            </a:r>
            <a:r>
              <a:rPr lang="en-US" dirty="0" smtClean="0"/>
              <a:t>.</a:t>
            </a:r>
          </a:p>
          <a:p>
            <a:pPr algn="just"/>
            <a:r>
              <a:rPr lang="en-US" dirty="0" smtClean="0"/>
              <a:t>During his stay in Egypt, Herodotus received important information about the state of Egyptian medicine from priests in Memphis, Thebes, Heliopolis and Sais, and he translated this knowledge into his records in which he noted that... </a:t>
            </a:r>
            <a:r>
              <a:rPr lang="en-US" i="1" dirty="0" smtClean="0">
                <a:solidFill>
                  <a:srgbClr val="FF0000"/>
                </a:solidFill>
              </a:rPr>
              <a:t>"in Egypt there are doctors for various types of diseases" .</a:t>
            </a:r>
            <a:endParaRPr lang="en-US" i="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rot="10800000" flipV="1">
            <a:off x="3555865" y="764318"/>
            <a:ext cx="46847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algn="ctr"/>
            <a:r>
              <a:rPr lang="en-US" sz="3600" b="1" dirty="0" smtClean="0"/>
              <a:t>Ancient age</a:t>
            </a:r>
            <a:endParaRPr lang="sr-Cyrl-CS" sz="3600" b="1" dirty="0">
              <a:solidFill>
                <a:prstClr val="black"/>
              </a:solidFill>
              <a:latin typeface="Calibri" panose="020F0502020204030204" pitchFamily="34" charset="0"/>
              <a:cs typeface="Calibri" panose="020F0502020204030204" pitchFamily="34" charset="0"/>
            </a:endParaRPr>
          </a:p>
        </p:txBody>
      </p:sp>
      <p:sp>
        <p:nvSpPr>
          <p:cNvPr id="10243" name="Rectangle 4"/>
          <p:cNvSpPr>
            <a:spLocks noChangeArrowheads="1"/>
          </p:cNvSpPr>
          <p:nvPr/>
        </p:nvSpPr>
        <p:spPr bwMode="auto">
          <a:xfrm>
            <a:off x="940526" y="1045029"/>
            <a:ext cx="9927772" cy="498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eaLnBrk="1" hangingPunct="1">
              <a:buClr>
                <a:srgbClr val="FF3300"/>
              </a:buClr>
              <a:buSzPct val="80000"/>
            </a:pPr>
            <a:endParaRPr lang="sr-Cyrl-CS" sz="3000" dirty="0">
              <a:solidFill>
                <a:prstClr val="black"/>
              </a:solidFill>
              <a:latin typeface="Arial" panose="020B0604020202020204" pitchFamily="34" charset="0"/>
            </a:endParaRPr>
          </a:p>
          <a:p>
            <a:pPr algn="just" eaLnBrk="1" hangingPunct="1">
              <a:buClr>
                <a:srgbClr val="FF3300"/>
              </a:buClr>
              <a:buSzPct val="80000"/>
            </a:pPr>
            <a:r>
              <a:rPr lang="en-US" sz="2800" dirty="0" smtClean="0"/>
              <a:t>The Old Age is the epoch of the development of human society, which lasted the longest.</a:t>
            </a:r>
          </a:p>
          <a:p>
            <a:pPr algn="just" eaLnBrk="1" hangingPunct="1">
              <a:buClr>
                <a:srgbClr val="FF3300"/>
              </a:buClr>
              <a:buSzPct val="80000"/>
            </a:pPr>
            <a:endParaRPr lang="en-US" sz="2800" dirty="0" smtClean="0"/>
          </a:p>
          <a:p>
            <a:pPr algn="just" eaLnBrk="1" hangingPunct="1">
              <a:buClr>
                <a:srgbClr val="FF3300"/>
              </a:buClr>
              <a:buSzPct val="80000"/>
            </a:pPr>
            <a:r>
              <a:rPr lang="en-US" sz="2800" dirty="0" smtClean="0"/>
              <a:t>It extends from the appearance of the first civilizations and the first literacy (4000 - 3000 BC to the fall of the Western Roman Empire in 476 AD).</a:t>
            </a:r>
          </a:p>
          <a:p>
            <a:pPr algn="just" eaLnBrk="1" hangingPunct="1">
              <a:buClr>
                <a:srgbClr val="FF3300"/>
              </a:buClr>
              <a:buSzPct val="80000"/>
            </a:pPr>
            <a:endParaRPr lang="en-US" sz="2800" dirty="0" smtClean="0"/>
          </a:p>
          <a:p>
            <a:pPr algn="just" eaLnBrk="1" hangingPunct="1">
              <a:buClr>
                <a:srgbClr val="FF3300"/>
              </a:buClr>
              <a:buSzPct val="80000"/>
            </a:pPr>
            <a:r>
              <a:rPr lang="en-US" sz="2800" dirty="0" smtClean="0"/>
              <a:t>The term old age marks the historiography of the historical era of the emergence of the first civilizations in the Middle East in the Mediterranean Sea and in the southern and eastern regions of Asia.</a:t>
            </a:r>
            <a:endParaRPr lang="sr-Cyrl-CS" sz="3000" dirty="0">
              <a:solidFill>
                <a:prstClr val="black"/>
              </a:solidFill>
              <a:latin typeface="Arial" panose="020B0604020202020204" pitchFamily="34" charset="0"/>
            </a:endParaRPr>
          </a:p>
        </p:txBody>
      </p:sp>
    </p:spTree>
    <p:extLst>
      <p:ext uri="{BB962C8B-B14F-4D97-AF65-F5344CB8AC3E}">
        <p14:creationId xmlns:p14="http://schemas.microsoft.com/office/powerpoint/2010/main" val="23227790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t>How much importance the Egyptians attached to the organized provision of medical services to the population, is shown by the data in the papyri that during the construction of the pyramids, its actors had organized medical care at a high level.</a:t>
            </a:r>
          </a:p>
          <a:p>
            <a:pPr algn="just"/>
            <a:r>
              <a:rPr lang="en-US" dirty="0" smtClean="0"/>
              <a:t>At the construction sites of the pyramids there were so-called </a:t>
            </a:r>
            <a:r>
              <a:rPr lang="en-US" i="1" dirty="0" smtClean="0">
                <a:solidFill>
                  <a:srgbClr val="FF0000"/>
                </a:solidFill>
              </a:rPr>
              <a:t>"</a:t>
            </a:r>
            <a:r>
              <a:rPr lang="en-US" i="1" dirty="0" err="1" smtClean="0">
                <a:solidFill>
                  <a:srgbClr val="FF0000"/>
                </a:solidFill>
              </a:rPr>
              <a:t>swnw</a:t>
            </a:r>
            <a:r>
              <a:rPr lang="en-US" i="1" dirty="0" smtClean="0">
                <a:solidFill>
                  <a:srgbClr val="FF0000"/>
                </a:solidFill>
              </a:rPr>
              <a:t> </a:t>
            </a:r>
            <a:r>
              <a:rPr lang="en-US" i="1" dirty="0" err="1" smtClean="0">
                <a:solidFill>
                  <a:srgbClr val="FF0000"/>
                </a:solidFill>
              </a:rPr>
              <a:t>gereget</a:t>
            </a:r>
            <a:r>
              <a:rPr lang="en-US" i="1" dirty="0" smtClean="0">
                <a:solidFill>
                  <a:srgbClr val="FF0000"/>
                </a:solidFill>
              </a:rPr>
              <a:t>" </a:t>
            </a:r>
            <a:r>
              <a:rPr lang="en-US" dirty="0" smtClean="0"/>
              <a:t>or </a:t>
            </a:r>
            <a:r>
              <a:rPr lang="en-US" i="1" dirty="0" smtClean="0">
                <a:solidFill>
                  <a:srgbClr val="FF0000"/>
                </a:solidFill>
              </a:rPr>
              <a:t>"doctor colonies" </a:t>
            </a:r>
            <a:r>
              <a:rPr lang="en-US" dirty="0" smtClean="0"/>
              <a:t>for each camp separately. Employees and workers also enjoyed the right to health insurance. An interesting text in the records shows; </a:t>
            </a:r>
            <a:r>
              <a:rPr lang="en-US" i="1" dirty="0" smtClean="0">
                <a:solidFill>
                  <a:srgbClr val="FF0000"/>
                </a:solidFill>
              </a:rPr>
              <a:t>"... that one of the employees who, due to an eye injury at work, had to pay all the costs of his medical treatment from the temple where he worked."</a:t>
            </a:r>
            <a:endParaRPr lang="en-US" i="1"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939114"/>
            <a:ext cx="9768839" cy="4936754"/>
          </a:xfrm>
        </p:spPr>
        <p:txBody>
          <a:bodyPr>
            <a:normAutofit fontScale="92500" lnSpcReduction="20000"/>
          </a:bodyPr>
          <a:lstStyle/>
          <a:p>
            <a:pPr algn="just"/>
            <a:r>
              <a:rPr lang="en-US" dirty="0" smtClean="0"/>
              <a:t>Egyptian medicine originated in the 3rd millennium BC, when the first medical treatises were written. The patron deities of medicine were Osiris, the symbol of the life-giving Sun and the Nile; his wife Isis, symbol of the Moon and fertile Nature; and their son Horus. Isis was often invoked as a provider of magical cures.</a:t>
            </a:r>
          </a:p>
          <a:p>
            <a:pPr algn="just"/>
            <a:r>
              <a:rPr lang="en-US" dirty="0" smtClean="0"/>
              <a:t>Another god of healing was </a:t>
            </a:r>
            <a:r>
              <a:rPr lang="en-US" dirty="0" err="1" smtClean="0"/>
              <a:t>Imhotep</a:t>
            </a:r>
            <a:r>
              <a:rPr lang="en-US" dirty="0" smtClean="0"/>
              <a:t>, who was the high priest at Heliopolis, known as an astrologer, architect and the first Egyptian physician. </a:t>
            </a:r>
            <a:r>
              <a:rPr lang="en-US" dirty="0" err="1" smtClean="0"/>
              <a:t>Imhotep</a:t>
            </a:r>
            <a:r>
              <a:rPr lang="en-US" dirty="0" smtClean="0"/>
              <a:t> constructed the pyramid of Pharaoh </a:t>
            </a:r>
            <a:r>
              <a:rPr lang="en-US" dirty="0" err="1" smtClean="0"/>
              <a:t>Yoser</a:t>
            </a:r>
            <a:r>
              <a:rPr lang="en-US" dirty="0" smtClean="0"/>
              <a:t>. He was later identified with the Greek god Asclepius. The god of medicine was also an assistant to Osiris, Thoth or Hermes.</a:t>
            </a:r>
          </a:p>
          <a:p>
            <a:pPr algn="just"/>
            <a:r>
              <a:rPr lang="en-US" dirty="0" smtClean="0"/>
              <a:t>He invented Egyptian hieroglyphs (symbols) that were used instead of letters, words and created 42 sacred Hermetic books, of which the first 36 were devoted to magical medicine, and the last 6 to empirical medicine. Hermetic books have not reached our time. Pieces of hermetic books are stored in:</a:t>
            </a:r>
          </a:p>
          <a:p>
            <a:pPr algn="just"/>
            <a:r>
              <a:rPr lang="en-US" dirty="0" smtClean="0"/>
              <a:t>1. Papyrus (thick paper - as a material produced from the core of the papyrus plant and used in ancient Egypt) and</a:t>
            </a:r>
          </a:p>
          <a:p>
            <a:pPr algn="just"/>
            <a:r>
              <a:rPr lang="en-US" dirty="0" smtClean="0"/>
              <a:t>2. "The Book of the Dead".</a:t>
            </a:r>
            <a:endParaRPr lang="en-US" dirty="0"/>
          </a:p>
          <a:p>
            <a:endParaRPr lang="en-US" dirty="0"/>
          </a:p>
        </p:txBody>
      </p:sp>
    </p:spTree>
    <p:extLst>
      <p:ext uri="{BB962C8B-B14F-4D97-AF65-F5344CB8AC3E}">
        <p14:creationId xmlns:p14="http://schemas.microsoft.com/office/powerpoint/2010/main" val="2807034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2185" y="2518519"/>
            <a:ext cx="9761872" cy="3686338"/>
          </a:xfrm>
        </p:spPr>
        <p:txBody>
          <a:bodyPr>
            <a:noAutofit/>
          </a:bodyPr>
          <a:lstStyle/>
          <a:p>
            <a:pPr algn="just"/>
            <a:r>
              <a:rPr lang="en-US" dirty="0" smtClean="0"/>
              <a:t>In 1822, the translation of the Rosetta Stone finally made possible the translation of ancient Egyptian hieroglyphic inscriptions and papyri, including many related to medical matters (Egyptian medical papyri).</a:t>
            </a:r>
          </a:p>
          <a:p>
            <a:pPr algn="just"/>
            <a:r>
              <a:rPr lang="en-US" dirty="0" smtClean="0"/>
              <a:t>Interest in Egyptology in the 19th century led to the discovery of several sets of voluminous ancient medical documents.</a:t>
            </a:r>
          </a:p>
          <a:p>
            <a:pPr algn="just"/>
            <a:r>
              <a:rPr lang="en-US" dirty="0" smtClean="0"/>
              <a:t>The basis of our knowledge of ancient Egyptian medicine is derived from medical papyri. Among them are the following main preserved papyri</a:t>
            </a:r>
            <a:r>
              <a:rPr lang="en-US" b="1" dirty="0" smtClean="0"/>
              <a:t>: </a:t>
            </a:r>
            <a:r>
              <a:rPr lang="en-US" b="1" dirty="0" err="1" smtClean="0">
                <a:solidFill>
                  <a:srgbClr val="FF0000"/>
                </a:solidFill>
              </a:rPr>
              <a:t>Cahun</a:t>
            </a:r>
            <a:r>
              <a:rPr lang="en-US" b="1" dirty="0" smtClean="0">
                <a:solidFill>
                  <a:srgbClr val="FF0000"/>
                </a:solidFill>
              </a:rPr>
              <a:t> Papyrus, Smith Papyrus, </a:t>
            </a:r>
            <a:r>
              <a:rPr lang="en-US" b="1" dirty="0" err="1" smtClean="0">
                <a:solidFill>
                  <a:srgbClr val="FF0000"/>
                </a:solidFill>
              </a:rPr>
              <a:t>Ebers</a:t>
            </a:r>
            <a:r>
              <a:rPr lang="en-US" b="1" dirty="0" smtClean="0">
                <a:solidFill>
                  <a:srgbClr val="FF0000"/>
                </a:solidFill>
              </a:rPr>
              <a:t> Papyrus, </a:t>
            </a:r>
            <a:r>
              <a:rPr lang="en-US" b="1" dirty="0" err="1" smtClean="0">
                <a:solidFill>
                  <a:srgbClr val="FF0000"/>
                </a:solidFill>
              </a:rPr>
              <a:t>Brugsch</a:t>
            </a:r>
            <a:r>
              <a:rPr lang="en-US" b="1" dirty="0" smtClean="0">
                <a:solidFill>
                  <a:srgbClr val="FF0000"/>
                </a:solidFill>
              </a:rPr>
              <a:t> Papyrus.</a:t>
            </a:r>
            <a:endParaRPr lang="en-US" sz="1800" b="1" dirty="0">
              <a:solidFill>
                <a:srgbClr val="FF0000"/>
              </a:solidFill>
            </a:endParaRPr>
          </a:p>
        </p:txBody>
      </p:sp>
    </p:spTree>
    <p:extLst>
      <p:ext uri="{BB962C8B-B14F-4D97-AF65-F5344CB8AC3E}">
        <p14:creationId xmlns:p14="http://schemas.microsoft.com/office/powerpoint/2010/main" val="5019411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56932"/>
            <a:ext cx="10030096" cy="3726302"/>
          </a:xfrm>
        </p:spPr>
        <p:txBody>
          <a:bodyPr>
            <a:normAutofit fontScale="85000" lnSpcReduction="20000"/>
          </a:bodyPr>
          <a:lstStyle/>
          <a:p>
            <a:pPr algn="just"/>
            <a:r>
              <a:rPr lang="en-US" b="1" dirty="0" smtClean="0">
                <a:solidFill>
                  <a:srgbClr val="FF0000"/>
                </a:solidFill>
              </a:rPr>
              <a:t>1. </a:t>
            </a:r>
            <a:r>
              <a:rPr lang="en-US" b="1" dirty="0" err="1" smtClean="0">
                <a:solidFill>
                  <a:srgbClr val="FF0000"/>
                </a:solidFill>
              </a:rPr>
              <a:t>Kahun</a:t>
            </a:r>
            <a:r>
              <a:rPr lang="en-US" b="1" dirty="0" smtClean="0">
                <a:solidFill>
                  <a:srgbClr val="FF0000"/>
                </a:solidFill>
              </a:rPr>
              <a:t> papyrus</a:t>
            </a:r>
            <a:r>
              <a:rPr lang="en-US" dirty="0" smtClean="0"/>
              <a:t>, dedicated to the problems of gynecology (women's diseases). In this papyrus, a test for detecting pregnancy and the sex of the child is described;</a:t>
            </a:r>
          </a:p>
          <a:p>
            <a:pPr algn="just"/>
            <a:r>
              <a:rPr lang="en-US" b="1" dirty="0" smtClean="0">
                <a:solidFill>
                  <a:srgbClr val="FF0000"/>
                </a:solidFill>
              </a:rPr>
              <a:t>2. Smith's papyrus</a:t>
            </a:r>
            <a:r>
              <a:rPr lang="en-US" dirty="0" smtClean="0"/>
              <a:t>, sometimes called the "Book of Wounds," devoted to the problems of anatomy and surgery. The Smith Papyrus is associated with </a:t>
            </a:r>
            <a:r>
              <a:rPr lang="en-US" dirty="0" err="1" smtClean="0"/>
              <a:t>Imhotep</a:t>
            </a:r>
            <a:r>
              <a:rPr lang="en-US" dirty="0" smtClean="0"/>
              <a:t> (the original author of this papyrus), who was a real person and was worshiped at the time;</a:t>
            </a:r>
          </a:p>
          <a:p>
            <a:pPr algn="just"/>
            <a:r>
              <a:rPr lang="en-US" b="1" dirty="0" smtClean="0">
                <a:solidFill>
                  <a:srgbClr val="FF0000"/>
                </a:solidFill>
              </a:rPr>
              <a:t>3. </a:t>
            </a:r>
            <a:r>
              <a:rPr lang="en-US" b="1" dirty="0" err="1" smtClean="0">
                <a:solidFill>
                  <a:srgbClr val="FF0000"/>
                </a:solidFill>
              </a:rPr>
              <a:t>Ebers</a:t>
            </a:r>
            <a:r>
              <a:rPr lang="en-US" b="1" dirty="0" smtClean="0">
                <a:solidFill>
                  <a:srgbClr val="FF0000"/>
                </a:solidFill>
              </a:rPr>
              <a:t> papyrus</a:t>
            </a:r>
            <a:r>
              <a:rPr lang="en-US" dirty="0" smtClean="0"/>
              <a:t>, dedicated to the problems of therapy, pharmacology and cosmetology. This papyrus is also called the "Book of Remedies for All Parts of the Body";</a:t>
            </a:r>
          </a:p>
          <a:p>
            <a:pPr algn="just"/>
            <a:r>
              <a:rPr lang="en-US" b="1" dirty="0" smtClean="0">
                <a:solidFill>
                  <a:srgbClr val="FF0000"/>
                </a:solidFill>
              </a:rPr>
              <a:t>4. Bruges Papyrus</a:t>
            </a:r>
            <a:r>
              <a:rPr lang="en-US" dirty="0" smtClean="0"/>
              <a:t>, devoted to the problems of maternal care and pediatrics (1450-1350 BC). In fact, this papyrus was the first "book" in pediatrics.</a:t>
            </a:r>
          </a:p>
          <a:p>
            <a:pPr algn="just"/>
            <a:r>
              <a:rPr lang="en-US" dirty="0" smtClean="0"/>
              <a:t>Smith's, </a:t>
            </a:r>
            <a:r>
              <a:rPr lang="en-US" dirty="0" err="1" smtClean="0"/>
              <a:t>Ebers</a:t>
            </a:r>
            <a:r>
              <a:rPr lang="en-US" dirty="0" smtClean="0"/>
              <a:t>' and </a:t>
            </a:r>
            <a:r>
              <a:rPr lang="en-US" dirty="0" err="1" smtClean="0"/>
              <a:t>Brugge's</a:t>
            </a:r>
            <a:r>
              <a:rPr lang="en-US" dirty="0" smtClean="0"/>
              <a:t> papyri were named after the scientists who described them, and </a:t>
            </a:r>
            <a:r>
              <a:rPr lang="en-US" dirty="0" err="1" smtClean="0"/>
              <a:t>Cahun's</a:t>
            </a:r>
            <a:r>
              <a:rPr lang="en-US" dirty="0" smtClean="0"/>
              <a:t> papyrus - after the name of the place where this papyrus was found during archaeological excavations.</a:t>
            </a:r>
            <a:endParaRPr lang="en-US" dirty="0"/>
          </a:p>
        </p:txBody>
      </p:sp>
      <p:pic>
        <p:nvPicPr>
          <p:cNvPr id="109570" name="Picture 2" descr="https://upload.wikimedia.org/wikipedia/commons/thumb/c/c5/Papyrus_Ebers.png/200px-Papyrus_Ebers.png"/>
          <p:cNvPicPr>
            <a:picLocks noChangeAspect="1" noChangeArrowheads="1"/>
          </p:cNvPicPr>
          <p:nvPr/>
        </p:nvPicPr>
        <p:blipFill>
          <a:blip r:embed="rId2"/>
          <a:srcRect/>
          <a:stretch>
            <a:fillRect/>
          </a:stretch>
        </p:blipFill>
        <p:spPr bwMode="auto">
          <a:xfrm>
            <a:off x="2271757" y="0"/>
            <a:ext cx="1905000" cy="2476501"/>
          </a:xfrm>
          <a:prstGeom prst="rect">
            <a:avLst/>
          </a:prstGeom>
          <a:noFill/>
        </p:spPr>
      </p:pic>
      <p:sp>
        <p:nvSpPr>
          <p:cNvPr id="5" name="Rectangle 4"/>
          <p:cNvSpPr/>
          <p:nvPr/>
        </p:nvSpPr>
        <p:spPr>
          <a:xfrm>
            <a:off x="4297680" y="1371600"/>
            <a:ext cx="3187337" cy="369332"/>
          </a:xfrm>
          <a:prstGeom prst="rect">
            <a:avLst/>
          </a:prstGeom>
        </p:spPr>
        <p:txBody>
          <a:bodyPr wrap="square">
            <a:spAutoFit/>
          </a:bodyPr>
          <a:lstStyle/>
          <a:p>
            <a:r>
              <a:rPr lang="en-US" dirty="0" smtClean="0"/>
              <a:t>The </a:t>
            </a:r>
            <a:r>
              <a:rPr lang="en-US" dirty="0" err="1" smtClean="0"/>
              <a:t>Ebers</a:t>
            </a:r>
            <a:r>
              <a:rPr lang="en-US" dirty="0" smtClean="0"/>
              <a:t> Papyrus</a:t>
            </a:r>
            <a:endParaRPr lang="en-US" dirty="0"/>
          </a:p>
        </p:txBody>
      </p:sp>
      <p:pic>
        <p:nvPicPr>
          <p:cNvPr id="109572" name="Picture 4" descr="https://upload.wikimedia.org/wikipedia/commons/thumb/9/95/Imhotep-Louvre.JPG/200px-Imhotep-Louvre.JPG"/>
          <p:cNvPicPr>
            <a:picLocks noChangeAspect="1" noChangeArrowheads="1"/>
          </p:cNvPicPr>
          <p:nvPr/>
        </p:nvPicPr>
        <p:blipFill>
          <a:blip r:embed="rId3"/>
          <a:srcRect/>
          <a:stretch>
            <a:fillRect/>
          </a:stretch>
        </p:blipFill>
        <p:spPr bwMode="auto">
          <a:xfrm>
            <a:off x="6687004" y="0"/>
            <a:ext cx="1905000" cy="2543175"/>
          </a:xfrm>
          <a:prstGeom prst="rect">
            <a:avLst/>
          </a:prstGeom>
          <a:noFill/>
        </p:spPr>
      </p:pic>
      <p:sp>
        <p:nvSpPr>
          <p:cNvPr id="7" name="Rectangle 6"/>
          <p:cNvSpPr/>
          <p:nvPr/>
        </p:nvSpPr>
        <p:spPr>
          <a:xfrm flipH="1">
            <a:off x="8791302" y="1107101"/>
            <a:ext cx="2286001" cy="646331"/>
          </a:xfrm>
          <a:prstGeom prst="rect">
            <a:avLst/>
          </a:prstGeom>
        </p:spPr>
        <p:txBody>
          <a:bodyPr wrap="square">
            <a:spAutoFit/>
          </a:bodyPr>
          <a:lstStyle/>
          <a:p>
            <a:r>
              <a:rPr lang="en-US" dirty="0" smtClean="0"/>
              <a:t>Sculpture of </a:t>
            </a:r>
            <a:r>
              <a:rPr lang="en-US" dirty="0" err="1" smtClean="0"/>
              <a:t>Imhotep</a:t>
            </a:r>
            <a:r>
              <a:rPr lang="en-US" dirty="0" smtClean="0"/>
              <a:t> in the Louvre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The papyri describe diseases of the eyes, ears, skin, hair, heart, diseases of the digestive organs, liver, as well as </a:t>
            </a:r>
            <a:r>
              <a:rPr lang="en-US" dirty="0" err="1" smtClean="0"/>
              <a:t>helminthosis</a:t>
            </a:r>
            <a:r>
              <a:rPr lang="en-US" dirty="0" smtClean="0"/>
              <a:t>, hemorrhoids, and cancer of the stomach and extremities.</a:t>
            </a:r>
          </a:p>
          <a:p>
            <a:pPr algn="just"/>
            <a:r>
              <a:rPr lang="en-US" dirty="0" smtClean="0"/>
              <a:t>Ancient Egyptian medicine was in the hands of the priest caste and was divided into 2 branches:</a:t>
            </a:r>
          </a:p>
          <a:p>
            <a:pPr algn="just"/>
            <a:r>
              <a:rPr lang="en-US" dirty="0" smtClean="0"/>
              <a:t>1) (highly priestly) magical medicine and</a:t>
            </a:r>
          </a:p>
          <a:p>
            <a:pPr algn="just"/>
            <a:r>
              <a:rPr lang="en-US" dirty="0" smtClean="0"/>
              <a:t>2) ordinary dogmatic (or practical) medicine.</a:t>
            </a:r>
            <a:endParaRPr lang="en-US" dirty="0"/>
          </a:p>
        </p:txBody>
      </p:sp>
    </p:spTree>
    <p:extLst>
      <p:ext uri="{BB962C8B-B14F-4D97-AF65-F5344CB8AC3E}">
        <p14:creationId xmlns:p14="http://schemas.microsoft.com/office/powerpoint/2010/main" val="3147238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Magical medicine was entirely in the hands of the high priests, who had the right to study the first 36 sacred Hermetic books and treat patients in the temples of Isis by giving them sleeping potions (or drugs) or hypnotizing them and then interpreting their dreams.</a:t>
            </a:r>
          </a:p>
          <a:p>
            <a:pPr algn="just"/>
            <a:r>
              <a:rPr lang="en-US" dirty="0" smtClean="0"/>
              <a:t>Religious or magical rituals and procedures probably had a powerful placebo effect, which was probably taken as proof of their effectiveness.</a:t>
            </a:r>
            <a:endParaRPr lang="en-US" dirty="0"/>
          </a:p>
        </p:txBody>
      </p:sp>
    </p:spTree>
    <p:extLst>
      <p:ext uri="{BB962C8B-B14F-4D97-AF65-F5344CB8AC3E}">
        <p14:creationId xmlns:p14="http://schemas.microsoft.com/office/powerpoint/2010/main" val="10365628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Ordinary dogmatic medicine was in the hands of the lower priests, who had the right to study only the last 6 hermetic books. </a:t>
            </a:r>
          </a:p>
          <a:p>
            <a:pPr algn="just"/>
            <a:r>
              <a:rPr lang="en-US" dirty="0" smtClean="0"/>
              <a:t>They had to strictly adhere to the established rules of the medical code, otherwise they would be sentenced to death. </a:t>
            </a:r>
          </a:p>
          <a:p>
            <a:pPr algn="just"/>
            <a:r>
              <a:rPr lang="en-US" dirty="0" smtClean="0"/>
              <a:t>For example, the tactic used by doctors during the first four days of treating patients with fever had to be to wait, and after that period it was prescribed to abstain from strong drugs.</a:t>
            </a:r>
            <a:endParaRPr lang="en-US" dirty="0"/>
          </a:p>
        </p:txBody>
      </p:sp>
    </p:spTree>
    <p:extLst>
      <p:ext uri="{BB962C8B-B14F-4D97-AF65-F5344CB8AC3E}">
        <p14:creationId xmlns:p14="http://schemas.microsoft.com/office/powerpoint/2010/main" val="3704382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0" algn="just">
              <a:buClr>
                <a:srgbClr val="83992A"/>
              </a:buClr>
            </a:pPr>
            <a:r>
              <a:rPr lang="en-US" dirty="0" smtClean="0">
                <a:solidFill>
                  <a:prstClr val="black">
                    <a:lumMod val="85000"/>
                    <a:lumOff val="15000"/>
                  </a:prstClr>
                </a:solidFill>
              </a:rPr>
              <a:t>In ancient Egypt, there were both military and veterinary (veterinarian) doctors. In general, medicine in ancient Egypt reached a high degree of specialization. Egyptian doctors (and their fellow sorcerers) were aware of the power of positive thinking.</a:t>
            </a:r>
          </a:p>
          <a:p>
            <a:pPr lvl="0" algn="just">
              <a:buClr>
                <a:srgbClr val="83992A"/>
              </a:buClr>
            </a:pPr>
            <a:r>
              <a:rPr lang="en-US" dirty="0" smtClean="0">
                <a:solidFill>
                  <a:prstClr val="black">
                    <a:lumMod val="85000"/>
                    <a:lumOff val="15000"/>
                  </a:prstClr>
                </a:solidFill>
              </a:rPr>
              <a:t>Egyptian doctors specializing in certain diseases or body organs; in the fifth century B.C. The Greek Herodotus noted that in Egypt "one physician is limited to the study and treatment of one disease... some deal with disorders of the eyes, others with disorders of the head, some take care of the teeth, others are familiar with all diseases of the intestines."</a:t>
            </a:r>
            <a:endParaRPr lang="en-US" dirty="0"/>
          </a:p>
        </p:txBody>
      </p:sp>
    </p:spTree>
    <p:extLst>
      <p:ext uri="{BB962C8B-B14F-4D97-AF65-F5344CB8AC3E}">
        <p14:creationId xmlns:p14="http://schemas.microsoft.com/office/powerpoint/2010/main" val="2834017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556931"/>
            <a:ext cx="9951719" cy="3621800"/>
          </a:xfrm>
        </p:spPr>
        <p:txBody>
          <a:bodyPr>
            <a:normAutofit lnSpcReduction="10000"/>
          </a:bodyPr>
          <a:lstStyle/>
          <a:p>
            <a:pPr algn="just"/>
            <a:r>
              <a:rPr lang="en-US" dirty="0" smtClean="0"/>
              <a:t>So, the Egyptians had their own specialists for each part of the body: ophthalmologists, dentists, internists, surgeons, etc.</a:t>
            </a:r>
          </a:p>
          <a:p>
            <a:pPr algn="just"/>
            <a:r>
              <a:rPr lang="en-US" dirty="0" smtClean="0"/>
              <a:t>Medical schools were established in Memphis, Sais and Heliopolis. The best graduates became court physicians in Thebes or medical tutors. Court physicians were the top of the medical pyramid.</a:t>
            </a:r>
          </a:p>
          <a:p>
            <a:pPr algn="just"/>
            <a:r>
              <a:rPr lang="en-US" dirty="0" smtClean="0"/>
              <a:t>Doctors did not have to wait for any kind of payment, because they lived off the offerings of their patients, just like other priests.</a:t>
            </a:r>
          </a:p>
          <a:p>
            <a:pPr algn="just"/>
            <a:r>
              <a:rPr lang="en-US" dirty="0" smtClean="0"/>
              <a:t>Recovered patients should also present the so-called anathemas, which were gold and silver images of (diseased) recovered organs.</a:t>
            </a:r>
            <a:endParaRPr lang="en-US" dirty="0"/>
          </a:p>
        </p:txBody>
      </p:sp>
    </p:spTree>
    <p:extLst>
      <p:ext uri="{BB962C8B-B14F-4D97-AF65-F5344CB8AC3E}">
        <p14:creationId xmlns:p14="http://schemas.microsoft.com/office/powerpoint/2010/main" val="2925559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6286" y="901337"/>
            <a:ext cx="9694814" cy="5065971"/>
          </a:xfrm>
        </p:spPr>
        <p:txBody>
          <a:bodyPr>
            <a:noAutofit/>
          </a:bodyPr>
          <a:lstStyle/>
          <a:p>
            <a:pPr algn="just"/>
            <a:r>
              <a:rPr lang="en-US" sz="2000" dirty="0" smtClean="0"/>
              <a:t>In ancient Egypt, anatomy developed because mummification procedures were allowed.</a:t>
            </a:r>
          </a:p>
          <a:p>
            <a:pPr algn="just"/>
            <a:r>
              <a:rPr lang="en-US" sz="2000" dirty="0" smtClean="0"/>
              <a:t>Anubis was the god of embalming and the dead. He was the god who helped embalm Osiris after he was killed by Set. So, according to the Egyptians, Anubis was the god who oversaw the process of mummifying people when they died.</a:t>
            </a:r>
          </a:p>
          <a:p>
            <a:pPr algn="just"/>
            <a:r>
              <a:rPr lang="en-US" sz="2000" dirty="0" smtClean="0"/>
              <a:t>The process of mummification was associated with the theory of rebirth. According to this belief, the human soul would migrate through the bodies of animals after death. After 3000 years of wandering it would return to its original human body, and thus the body was reborn (reborn).</a:t>
            </a:r>
          </a:p>
          <a:p>
            <a:pPr algn="just"/>
            <a:r>
              <a:rPr lang="en-US" sz="2000" dirty="0" smtClean="0"/>
              <a:t>The embalming was performed by a technicians. They did not belong to the priestly caste, so the corpses of beautiful women were given to them only 3-4 days after their death. Embalming methods have certainly changed over the centuries. </a:t>
            </a:r>
          </a:p>
          <a:p>
            <a:pPr algn="just"/>
            <a:r>
              <a:rPr lang="en-US" sz="2000" dirty="0" smtClean="0"/>
              <a:t>Herodotus gives an account of the method practiced in the fifth century BC. In ancient Egypt there were three categories of embalming: supreme, middle and inferior.</a:t>
            </a:r>
            <a:r>
              <a:rPr lang="sr-Latn-RS" sz="2000" dirty="0" smtClean="0"/>
              <a:t>.</a:t>
            </a:r>
            <a:endParaRPr lang="en-US" sz="2000" dirty="0"/>
          </a:p>
          <a:p>
            <a:pPr algn="just"/>
            <a:endParaRPr lang="en-US" sz="2000" dirty="0"/>
          </a:p>
        </p:txBody>
      </p:sp>
    </p:spTree>
    <p:extLst>
      <p:ext uri="{BB962C8B-B14F-4D97-AF65-F5344CB8AC3E}">
        <p14:creationId xmlns:p14="http://schemas.microsoft.com/office/powerpoint/2010/main" val="759111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en-US" dirty="0" smtClean="0"/>
              <a:t>The ancient age also marks the emergence of great monotheistic religions, and new cultures on a monotheistic-religious platform and the interpretation that diseases, especially epidemics, e.g. plagues, a punishment to people for transgressing God's commandments.</a:t>
            </a:r>
          </a:p>
          <a:p>
            <a:pPr algn="just"/>
            <a:r>
              <a:rPr lang="en-US" dirty="0" smtClean="0"/>
              <a:t>Montaigne states in his works that in Babylonian society "all men were physicians.“</a:t>
            </a:r>
          </a:p>
          <a:p>
            <a:pPr algn="just"/>
            <a:r>
              <a:rPr lang="en-US" dirty="0" smtClean="0"/>
              <a:t>The Babylonians had the habit of bringing the sick or wounded to some public place where everyone could see and examine him, with the aim of finding someone among the people who could help him.</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8273" y="705394"/>
            <a:ext cx="10411097" cy="5368835"/>
          </a:xfrm>
        </p:spPr>
        <p:txBody>
          <a:bodyPr>
            <a:normAutofit fontScale="85000" lnSpcReduction="10000"/>
          </a:bodyPr>
          <a:lstStyle/>
          <a:p>
            <a:pPr algn="just"/>
            <a:r>
              <a:rPr lang="en-US" b="1" i="1" dirty="0" smtClean="0"/>
              <a:t>In the first category (supreme), </a:t>
            </a:r>
            <a:r>
              <a:rPr lang="en-US" dirty="0" smtClean="0"/>
              <a:t>an incision was made on the left side of the human body, and some organs were removed. The heart and kidneys were intact. The heart is left in place, as the seat of the soul. According to anatomical knowledge, the Egyptians believed that the heart was one of the most important organs of the human body. His weight increased during the first 50 years and then, in the same way, decreased ending in </a:t>
            </a:r>
            <a:r>
              <a:rPr lang="en-US" dirty="0" err="1" smtClean="0"/>
              <a:t>death.The</a:t>
            </a:r>
            <a:r>
              <a:rPr lang="en-US" dirty="0" smtClean="0"/>
              <a:t> brain was extracted through the nose with a bronze hook. Then the body cavity was treated with palm wine, myrrh and an aromatic mixture.</a:t>
            </a:r>
          </a:p>
          <a:p>
            <a:pPr algn="just"/>
            <a:r>
              <a:rPr lang="en-US" dirty="0" smtClean="0"/>
              <a:t> Then the whole body was placed in a salt solution (mainly sodium alkaline) for about 30 or 70 days. It was then dried, covered with a special chewing paste and wrapped in linen bandages impregnated with gum, and thus the mummy was complete. The removed organs were cleaned and then put back or, according to another variant, these organs were preserved in special jars (</a:t>
            </a:r>
            <a:r>
              <a:rPr lang="en-US" dirty="0" err="1" smtClean="0"/>
              <a:t>canopic</a:t>
            </a:r>
            <a:r>
              <a:rPr lang="en-US" dirty="0" smtClean="0"/>
              <a:t> jars).</a:t>
            </a:r>
          </a:p>
          <a:p>
            <a:pPr algn="just"/>
            <a:r>
              <a:rPr lang="en-US" b="1" i="1" dirty="0" smtClean="0"/>
              <a:t>For the second category of embalming (medium), </a:t>
            </a:r>
            <a:r>
              <a:rPr lang="en-US" dirty="0" smtClean="0"/>
              <a:t>liquid cedar gum was injected through the anus into the intact abdominal cavity, and the corpse was left in a sodium alkaline solution for 70 days. Wood alcohol and creosote were used as mummification substances.</a:t>
            </a:r>
          </a:p>
          <a:p>
            <a:pPr algn="just"/>
            <a:r>
              <a:rPr lang="en-US" b="1" i="1" dirty="0" smtClean="0"/>
              <a:t>For the third class of embalming, </a:t>
            </a:r>
            <a:r>
              <a:rPr lang="en-US" dirty="0" smtClean="0"/>
              <a:t>the corpse is left for a long time only in sodium alkaline solution.</a:t>
            </a:r>
            <a:endParaRPr lang="en-US" dirty="0"/>
          </a:p>
          <a:p>
            <a:pPr algn="just"/>
            <a:endParaRPr lang="en-US" dirty="0"/>
          </a:p>
        </p:txBody>
      </p:sp>
    </p:spTree>
    <p:extLst>
      <p:ext uri="{BB962C8B-B14F-4D97-AF65-F5344CB8AC3E}">
        <p14:creationId xmlns:p14="http://schemas.microsoft.com/office/powerpoint/2010/main" val="31784759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Today, Egyptian mummies "tell" us a lot about the ancient Egyptians themselves.</a:t>
            </a:r>
          </a:p>
          <a:p>
            <a:pPr algn="just"/>
            <a:r>
              <a:rPr lang="en-US" dirty="0" smtClean="0"/>
              <a:t>Modern </a:t>
            </a:r>
            <a:r>
              <a:rPr lang="en-US" dirty="0" err="1" smtClean="0"/>
              <a:t>paleopathologists</a:t>
            </a:r>
            <a:r>
              <a:rPr lang="en-US" dirty="0" smtClean="0"/>
              <a:t> have discovered that they suffered from bladder and kidney stones, gallstones, </a:t>
            </a:r>
            <a:r>
              <a:rPr lang="en-US" dirty="0" err="1" smtClean="0"/>
              <a:t>schistosomiasis</a:t>
            </a:r>
            <a:r>
              <a:rPr lang="en-US" dirty="0" smtClean="0"/>
              <a:t> (</a:t>
            </a:r>
            <a:r>
              <a:rPr lang="en-US" dirty="0" err="1" smtClean="0"/>
              <a:t>bilharzia</a:t>
            </a:r>
            <a:r>
              <a:rPr lang="en-US" dirty="0" smtClean="0"/>
              <a:t>), artery disease, gout, appendicitis, mastoid diseases, and many eye ailments.</a:t>
            </a:r>
          </a:p>
          <a:p>
            <a:pPr algn="just"/>
            <a:r>
              <a:rPr lang="en-US" dirty="0" smtClean="0"/>
              <a:t>Rheumatoid arthritis was so common that almost all skeletons show evidence of it; but tooth decay was rare, usually occurring only in the wealthy.</a:t>
            </a:r>
          </a:p>
          <a:p>
            <a:pPr algn="just"/>
            <a:r>
              <a:rPr lang="en-US" dirty="0" smtClean="0"/>
              <a:t>Because their diet included a lot of abrasive material (sand and small stone particles from grinding corn), the teeth of older ancient Egyptians were often in very poor condition.</a:t>
            </a:r>
            <a:endParaRPr lang="en-US" dirty="0"/>
          </a:p>
        </p:txBody>
      </p:sp>
    </p:spTree>
    <p:extLst>
      <p:ext uri="{BB962C8B-B14F-4D97-AF65-F5344CB8AC3E}">
        <p14:creationId xmlns:p14="http://schemas.microsoft.com/office/powerpoint/2010/main" val="3858517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US" dirty="0" smtClean="0"/>
              <a:t>According to the ancient Egyptians, the causes of disease were:</a:t>
            </a:r>
          </a:p>
          <a:p>
            <a:pPr marL="457200" indent="-457200" algn="just">
              <a:buAutoNum type="arabicPeriod"/>
            </a:pPr>
            <a:r>
              <a:rPr lang="en-US" dirty="0" smtClean="0"/>
              <a:t>Natural causes – climate, hunger, fatigue, accidents, wounds and parasites.</a:t>
            </a:r>
          </a:p>
          <a:p>
            <a:pPr marL="457200" indent="-457200" algn="just">
              <a:buAutoNum type="arabicPeriod"/>
            </a:pPr>
            <a:r>
              <a:rPr lang="en-US" dirty="0" smtClean="0"/>
              <a:t>2. Supernatural causes – evil spirit, evil eye and devil.</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4663" y="2481943"/>
            <a:ext cx="9655626" cy="3605348"/>
          </a:xfrm>
        </p:spPr>
        <p:txBody>
          <a:bodyPr>
            <a:normAutofit/>
          </a:bodyPr>
          <a:lstStyle/>
          <a:p>
            <a:pPr algn="just"/>
            <a:r>
              <a:rPr lang="en-US" dirty="0" smtClean="0"/>
              <a:t>The physiology and pathology of the ancient Egyptians was based on the theory of 4 primary elements (fire, air, earth and water) and their equivalent 4 humors (fluids) in the human body which were related to human health.</a:t>
            </a:r>
          </a:p>
          <a:p>
            <a:pPr algn="just"/>
            <a:r>
              <a:rPr lang="en-US" dirty="0" smtClean="0"/>
              <a:t>Egyptian doctors paid great attention to the "corruption" of </a:t>
            </a:r>
            <a:r>
              <a:rPr lang="en-US" dirty="0" err="1" smtClean="0"/>
              <a:t>pneuma</a:t>
            </a:r>
            <a:r>
              <a:rPr lang="en-US" dirty="0" smtClean="0"/>
              <a:t> and blood, which were the causes of many diseases. They used blood-letting drugs, emetics, diuretics, purgatives, and </a:t>
            </a:r>
            <a:r>
              <a:rPr lang="en-US" dirty="0" err="1" smtClean="0"/>
              <a:t>sudorific</a:t>
            </a:r>
            <a:r>
              <a:rPr lang="en-US" dirty="0" smtClean="0"/>
              <a:t> drugs to eliminate "rotten" humors. Therefore, these drugs were used for the prevention and treatment of diseases.</a:t>
            </a:r>
            <a:endParaRPr lang="en-US" dirty="0"/>
          </a:p>
        </p:txBody>
      </p:sp>
    </p:spTree>
    <p:extLst>
      <p:ext uri="{BB962C8B-B14F-4D97-AF65-F5344CB8AC3E}">
        <p14:creationId xmlns:p14="http://schemas.microsoft.com/office/powerpoint/2010/main" val="2701779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In ancient Egypt, preventive measures included prayers and various types of magic and, above all, wearing amulets.</a:t>
            </a:r>
          </a:p>
          <a:p>
            <a:pPr algn="just"/>
            <a:r>
              <a:rPr lang="en-US" dirty="0" smtClean="0"/>
              <a:t>The Egyptians were very concerned about personal appearance and hygiene. Many copper mirrors, combs, tweezers and perfumes were found in their tombs. The Egyptians shaved their facial and body hair with copper razors. Priests shaved off all body hair as part of their religious rituals of purity before the gods. According to Herodotus, Egyptian priests shaved their entire bodies to get rid of lice and other unclean things.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smtClean="0"/>
              <a:t>Egypt was the homeland of cosmetology. Egyptians used cosmetics regardless of gender and social status for both aesthetic and therapeutic reasons. Oils and fats are rubbed into the skin to protect it from the hot air.</a:t>
            </a:r>
          </a:p>
          <a:p>
            <a:pPr algn="just"/>
            <a:r>
              <a:rPr lang="en-US" dirty="0" smtClean="0"/>
              <a:t>Red ocher was ground and mixed with water and applied to the lips and cheeks, painted with a brush. Gray, black or green colors were used to highlight the eyes. Eye makeup has been used on women, men and even children.</a:t>
            </a:r>
          </a:p>
          <a:p>
            <a:pPr algn="just"/>
            <a:r>
              <a:rPr lang="en-US" dirty="0" smtClean="0"/>
              <a:t>Kohl was applied to the eyes with a small stick. Both the upper and lower eyelids are painted and a line is added that runs from the corner of the eye to the sides of the face, and the eyebrows are painted black. Makeup was believed to have magical and even healing powers.</a:t>
            </a:r>
            <a:endParaRPr lang="en-US" dirty="0"/>
          </a:p>
        </p:txBody>
      </p:sp>
    </p:spTree>
    <p:extLst>
      <p:ext uri="{BB962C8B-B14F-4D97-AF65-F5344CB8AC3E}">
        <p14:creationId xmlns:p14="http://schemas.microsoft.com/office/powerpoint/2010/main" val="41712839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495005"/>
            <a:ext cx="10332720" cy="3775165"/>
          </a:xfrm>
        </p:spPr>
        <p:txBody>
          <a:bodyPr>
            <a:normAutofit fontScale="92500"/>
          </a:bodyPr>
          <a:lstStyle/>
          <a:p>
            <a:pPr algn="just"/>
            <a:r>
              <a:rPr lang="en-US" dirty="0" smtClean="0"/>
              <a:t>For the diagnosis of some diseases, the Egyptians used the method of </a:t>
            </a:r>
            <a:r>
              <a:rPr lang="en-US" dirty="0" err="1" smtClean="0"/>
              <a:t>iridodiagnosis</a:t>
            </a:r>
            <a:r>
              <a:rPr lang="en-US" dirty="0" smtClean="0"/>
              <a:t> (diagnosis of systemic diseases by observing changes in the shape and color of the iris).</a:t>
            </a:r>
          </a:p>
          <a:p>
            <a:pPr algn="just"/>
            <a:r>
              <a:rPr lang="en-US" dirty="0" smtClean="0"/>
              <a:t>The Egyptians knew about 24-32 vessels and nerves, which were called "</a:t>
            </a:r>
            <a:r>
              <a:rPr lang="en-US" dirty="0" err="1" smtClean="0"/>
              <a:t>metu</a:t>
            </a:r>
            <a:r>
              <a:rPr lang="en-US" dirty="0" smtClean="0"/>
              <a:t>". According to various sources, from 24 to 32 vessels and nerves carried </a:t>
            </a:r>
            <a:r>
              <a:rPr lang="en-US" dirty="0" err="1" smtClean="0"/>
              <a:t>pneuma</a:t>
            </a:r>
            <a:r>
              <a:rPr lang="en-US" dirty="0" smtClean="0"/>
              <a:t> and vital heat (probably blood) from the brain to the heart.</a:t>
            </a:r>
          </a:p>
          <a:p>
            <a:pPr algn="just"/>
            <a:r>
              <a:rPr lang="en-US" dirty="0" smtClean="0"/>
              <a:t>The Egyptians are credited with the first description of the brain in the Smith Papyrus. Contains the first known descriptions of the external surface of the brain, cerebrospinal fluid, and intracranial pulsations. In addition, Egyptian doctors mentioned that a fractured skull that bleeds into the brain can cause paralysis, but they did not consider the brain important.</a:t>
            </a:r>
            <a:endParaRPr lang="en-US" dirty="0"/>
          </a:p>
        </p:txBody>
      </p:sp>
    </p:spTree>
    <p:extLst>
      <p:ext uri="{BB962C8B-B14F-4D97-AF65-F5344CB8AC3E}">
        <p14:creationId xmlns:p14="http://schemas.microsoft.com/office/powerpoint/2010/main" val="2918901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207623"/>
            <a:ext cx="9601196" cy="3668245"/>
          </a:xfrm>
        </p:spPr>
        <p:txBody>
          <a:bodyPr>
            <a:normAutofit fontScale="85000" lnSpcReduction="20000"/>
          </a:bodyPr>
          <a:lstStyle/>
          <a:p>
            <a:pPr>
              <a:buNone/>
            </a:pPr>
            <a:endParaRPr lang="en-US" dirty="0" smtClean="0"/>
          </a:p>
          <a:p>
            <a:pPr algn="just"/>
            <a:r>
              <a:rPr lang="en-US" dirty="0" smtClean="0"/>
              <a:t>Among the other branches of medicine, gynecology and surgery have reached a fairly high level of development.</a:t>
            </a:r>
          </a:p>
          <a:p>
            <a:pPr algn="just"/>
            <a:r>
              <a:rPr lang="en-US" dirty="0" smtClean="0"/>
              <a:t>Egyptian gynecologists performed the following test to detect pregnancy, which was based on the presence of hormones in the urine of a pregnant woman: two bags with wheat and barley seeds were added to the woman's urine. A woman's pregnancy was confirmed if the seed germinated. If the wheat sprouted first, it meant that she would have a boy, when the barley sprouted first - she would have a girl.</a:t>
            </a:r>
          </a:p>
          <a:p>
            <a:pPr algn="just"/>
            <a:r>
              <a:rPr lang="en-US" dirty="0" smtClean="0"/>
              <a:t>As a method of contraception, the Egyptians used the powder of crocodile dung and some plants (now unknown) mixed with honey.</a:t>
            </a:r>
          </a:p>
          <a:p>
            <a:pPr algn="just"/>
            <a:r>
              <a:rPr lang="en-US" dirty="0" smtClean="0"/>
              <a:t>The Egyptian amulet </a:t>
            </a:r>
            <a:r>
              <a:rPr lang="en-US" dirty="0" err="1" smtClean="0"/>
              <a:t>Tauert</a:t>
            </a:r>
            <a:r>
              <a:rPr lang="en-US" dirty="0" smtClean="0"/>
              <a:t> (domestic god) is usually depicted as a pregnant hippopotamus and is the goddess of fertility and childbirth.</a:t>
            </a:r>
            <a:endParaRPr lang="en-US" dirty="0"/>
          </a:p>
        </p:txBody>
      </p:sp>
    </p:spTree>
    <p:extLst>
      <p:ext uri="{BB962C8B-B14F-4D97-AF65-F5344CB8AC3E}">
        <p14:creationId xmlns:p14="http://schemas.microsoft.com/office/powerpoint/2010/main" val="2519078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56932"/>
            <a:ext cx="9601196" cy="3660988"/>
          </a:xfrm>
        </p:spPr>
        <p:txBody>
          <a:bodyPr>
            <a:normAutofit fontScale="85000" lnSpcReduction="10000"/>
          </a:bodyPr>
          <a:lstStyle/>
          <a:p>
            <a:pPr algn="just"/>
            <a:r>
              <a:rPr lang="en-US" dirty="0" smtClean="0"/>
              <a:t>The cuts were covered with animal fat and bound with bark or animal skin.</a:t>
            </a:r>
          </a:p>
          <a:p>
            <a:pPr algn="just"/>
            <a:r>
              <a:rPr lang="en-US" dirty="0" smtClean="0"/>
              <a:t>Broken hands were encased in clay that would set tight in the sun like a modern plaster cast.</a:t>
            </a:r>
          </a:p>
          <a:p>
            <a:pPr algn="just"/>
            <a:r>
              <a:rPr lang="en-US" dirty="0" smtClean="0"/>
              <a:t>Egyptian doctors were trained and good at practical first aid. They could successfully repair broken bones and dislocated joints, put fresh flesh on open wounds.</a:t>
            </a:r>
          </a:p>
          <a:p>
            <a:pPr algn="just"/>
            <a:r>
              <a:rPr lang="en-US" dirty="0" smtClean="0"/>
              <a:t>The Egyptians also used a red-hot iron to cauterize wounds.</a:t>
            </a:r>
          </a:p>
          <a:p>
            <a:pPr algn="just"/>
            <a:r>
              <a:rPr lang="en-US" dirty="0" smtClean="0"/>
              <a:t>In addition to treating wounds, fractures and dislocations, Egyptian surgeons performed castration, trepanation (craniotomy), circumcision and caesarean section or abbreviated - </a:t>
            </a:r>
            <a:r>
              <a:rPr lang="en-US" dirty="0" err="1" smtClean="0"/>
              <a:t>cs</a:t>
            </a:r>
            <a:r>
              <a:rPr lang="en-US" dirty="0" smtClean="0"/>
              <a:t> (anyway in pregnant women who were near death/who could not give birth, to help the future baby).</a:t>
            </a:r>
          </a:p>
          <a:p>
            <a:pPr algn="just"/>
            <a:r>
              <a:rPr lang="en-US" dirty="0" smtClean="0"/>
              <a:t>Surgery was passed down from father to son in ancient Egypt.</a:t>
            </a:r>
            <a:endParaRPr lang="en-US" dirty="0"/>
          </a:p>
        </p:txBody>
      </p:sp>
    </p:spTree>
    <p:extLst>
      <p:ext uri="{BB962C8B-B14F-4D97-AF65-F5344CB8AC3E}">
        <p14:creationId xmlns:p14="http://schemas.microsoft.com/office/powerpoint/2010/main" val="34573583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The oldest written documents related to the beginnings of dentistry are the ancient Egyptian papyri created around 3000 BC. n. e, from which we learn that at that time dental medicine was a special branch of medicine.  </a:t>
            </a:r>
          </a:p>
          <a:p>
            <a:pPr algn="just"/>
            <a:r>
              <a:rPr lang="en-US" dirty="0" smtClean="0"/>
              <a:t>One code from 1700 BC. n. e. testifies that the practice of dentistry was regulated by law, and on the so-called </a:t>
            </a:r>
            <a:r>
              <a:rPr lang="en-US" dirty="0" err="1" smtClean="0"/>
              <a:t>Ebers</a:t>
            </a:r>
            <a:r>
              <a:rPr lang="en-US" dirty="0" smtClean="0"/>
              <a:t> papyrus, created several centuries later, in which certain dental diseases and causes of toothache are mentioned.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dirty="0" smtClean="0"/>
              <a:t>In that social period, it was the duty of the healthy to examine the sick and give useful advice that they had gained based on their many years of experience.</a:t>
            </a:r>
          </a:p>
          <a:p>
            <a:pPr algn="just"/>
            <a:r>
              <a:rPr lang="en-US" dirty="0" smtClean="0"/>
              <a:t>Thus, over time, the practice developed (which still exists today) of people giving advice to others about illnesses and injuries they themselves had. Thus, over time, even in the old century, the "system of medical groups for various diseases" was conceived, so that there was a special specialist for each disease.</a:t>
            </a:r>
          </a:p>
          <a:p>
            <a:pPr algn="just"/>
            <a:r>
              <a:rPr lang="en-US" dirty="0" smtClean="0"/>
              <a:t>Numerous attitudes about diseases, disease states, and especially the healing skills of vanished ancient civilizations have been preserved to this day in folk (traditional) medicine on all continents.</a:t>
            </a:r>
          </a:p>
          <a:p>
            <a:pPr algn="just"/>
            <a:r>
              <a:rPr lang="en-US" dirty="0" smtClean="0"/>
              <a:t>The folk medicine of the ancient peoples was embedded in the values of their cultural traditions and customs.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smtClean="0"/>
              <a:t>Medical therapy was very popular in Egyptian medicine. The Egyptians knew the toxic effects of strychnine (a deadly poison).</a:t>
            </a:r>
          </a:p>
          <a:p>
            <a:pPr algn="just"/>
            <a:r>
              <a:rPr lang="en-US" dirty="0" smtClean="0"/>
              <a:t>The juice of </a:t>
            </a:r>
            <a:r>
              <a:rPr lang="en-US" dirty="0" err="1" smtClean="0"/>
              <a:t>Anagallis</a:t>
            </a:r>
            <a:r>
              <a:rPr lang="en-US" dirty="0" smtClean="0"/>
              <a:t> </a:t>
            </a:r>
            <a:r>
              <a:rPr lang="en-US" dirty="0" err="1" smtClean="0"/>
              <a:t>arvensis</a:t>
            </a:r>
            <a:r>
              <a:rPr lang="en-US" dirty="0" smtClean="0"/>
              <a:t>, which was endowed with anti-allergic, anti-inflammatory and anti-toxic properties, is recommended for the treatment of eye and skin diseases, as well as snake bites.</a:t>
            </a:r>
          </a:p>
          <a:p>
            <a:pPr algn="just"/>
            <a:r>
              <a:rPr lang="en-US" dirty="0" smtClean="0"/>
              <a:t>Egyptian physicians used juniper berries, sweet flag root, mastic, myrrh, cannabis, cassia, </a:t>
            </a:r>
            <a:r>
              <a:rPr lang="en-US" dirty="0" err="1" smtClean="0"/>
              <a:t>senna</a:t>
            </a:r>
            <a:r>
              <a:rPr lang="en-US" dirty="0" smtClean="0"/>
              <a:t>, aloe, garlic, onion, honey, pomegranate, and grapes. Raw garlic was routinely given to asthmatics and those suffering from bronchial-pulmonary ailments. Onions helped with problems with the digestive system. They believed that garlic protects against infectious diseases such as colds and flu.</a:t>
            </a:r>
            <a:endParaRPr lang="en-US" dirty="0"/>
          </a:p>
        </p:txBody>
      </p:sp>
    </p:spTree>
    <p:extLst>
      <p:ext uri="{BB962C8B-B14F-4D97-AF65-F5344CB8AC3E}">
        <p14:creationId xmlns:p14="http://schemas.microsoft.com/office/powerpoint/2010/main" val="15467163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2594" y="2508069"/>
            <a:ext cx="10123715" cy="3618411"/>
          </a:xfrm>
        </p:spPr>
        <p:txBody>
          <a:bodyPr>
            <a:normAutofit fontScale="85000" lnSpcReduction="10000"/>
          </a:bodyPr>
          <a:lstStyle/>
          <a:p>
            <a:pPr algn="just"/>
            <a:r>
              <a:rPr lang="en-US" dirty="0" smtClean="0"/>
              <a:t>Beer was often used as medicine.</a:t>
            </a:r>
          </a:p>
          <a:p>
            <a:pPr algn="just"/>
            <a:r>
              <a:rPr lang="en-US" dirty="0" smtClean="0"/>
              <a:t>From the animal kingdom, they used milk, meat, fat, liver, brain, bile, blood, and even feces and urine of different animals (goats, cats, dogs, lions, crocodiles, and cows). They even used human urine (</a:t>
            </a:r>
            <a:r>
              <a:rPr lang="en-US" dirty="0" err="1" smtClean="0"/>
              <a:t>urinotherapy</a:t>
            </a:r>
            <a:r>
              <a:rPr lang="en-US" dirty="0" smtClean="0"/>
              <a:t>).</a:t>
            </a:r>
          </a:p>
          <a:p>
            <a:pPr algn="just"/>
            <a:r>
              <a:rPr lang="en-US" dirty="0" smtClean="0"/>
              <a:t>For the treatment of night blindness, it was necessary to take fried ox liver - probably a tried and tested procedure, because the liver is rich in vitamin A, the lack of which causes the disease.</a:t>
            </a:r>
          </a:p>
          <a:p>
            <a:pPr algn="just"/>
            <a:r>
              <a:rPr lang="en-US" dirty="0" smtClean="0"/>
              <a:t>Eye disorders were common.</a:t>
            </a:r>
          </a:p>
          <a:p>
            <a:pPr algn="just"/>
            <a:r>
              <a:rPr lang="en-US" dirty="0" smtClean="0"/>
              <a:t>For stomach problems, a decoction of cumin, goose fat and milk. Also, for hair growth, a combination of hippopotamus, lion, crocodile, goose, snake and </a:t>
            </a:r>
            <a:r>
              <a:rPr lang="en-US" dirty="0" err="1" smtClean="0"/>
              <a:t>ibex.In</a:t>
            </a:r>
            <a:r>
              <a:rPr lang="en-US" dirty="0" smtClean="0"/>
              <a:t> case of burns, the Egyptians wiped the wound with the milk of the boy's mother.</a:t>
            </a:r>
            <a:endParaRPr lang="en-US" dirty="0"/>
          </a:p>
          <a:p>
            <a:pPr algn="just"/>
            <a:endParaRPr lang="en-US" dirty="0"/>
          </a:p>
        </p:txBody>
      </p:sp>
    </p:spTree>
    <p:extLst>
      <p:ext uri="{BB962C8B-B14F-4D97-AF65-F5344CB8AC3E}">
        <p14:creationId xmlns:p14="http://schemas.microsoft.com/office/powerpoint/2010/main" val="33984230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t>Diseases of the lower intestine were treated with suppositories.</a:t>
            </a:r>
          </a:p>
          <a:p>
            <a:pPr algn="just"/>
            <a:r>
              <a:rPr lang="en-US" dirty="0" smtClean="0"/>
              <a:t>Chest diseases were sometimes treated with inhalation, skin conditions with ointments.</a:t>
            </a:r>
          </a:p>
          <a:p>
            <a:pPr algn="just"/>
            <a:r>
              <a:rPr lang="en-US" dirty="0" smtClean="0"/>
              <a:t>The Egyptians used castor oil (a thick oil made from the seeds of the plant) as a medicine to empty the bowels. By the way, the enema was invented by the ancient Egyptians.</a:t>
            </a:r>
          </a:p>
          <a:p>
            <a:pPr algn="just"/>
            <a:r>
              <a:rPr lang="en-US" dirty="0" smtClean="0"/>
              <a:t>Beginning in the seventh century B.C., Egyptian medical schools opened their doors to foreigners, primarily Greeks. They adopted the knowledge and experience of this ancient medical system and created a new one - ancient medicine.</a:t>
            </a:r>
            <a:r>
              <a:rPr lang="sr-Latn-RS" dirty="0" smtClean="0"/>
              <a:t>.</a:t>
            </a:r>
            <a:endParaRPr lang="en-US" dirty="0"/>
          </a:p>
          <a:p>
            <a:endParaRPr lang="en-US" dirty="0"/>
          </a:p>
        </p:txBody>
      </p:sp>
    </p:spTree>
    <p:extLst>
      <p:ext uri="{BB962C8B-B14F-4D97-AF65-F5344CB8AC3E}">
        <p14:creationId xmlns:p14="http://schemas.microsoft.com/office/powerpoint/2010/main" val="39192307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sr-Latn-CS" dirty="0" smtClean="0">
                <a:solidFill>
                  <a:schemeClr val="tx1"/>
                </a:solidFill>
                <a:latin typeface="Times New Roman" pitchFamily="18" charset="0"/>
                <a:cs typeface="Times New Roman" pitchFamily="18" charset="0"/>
              </a:rPr>
              <a:t>Ancient Jewish medicine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According to information from the Bible, the Jews first lived in the vicinity of the city of Ur in Mesopotamia; whence they were brought to Canaan by the patriarch Abraham (about 2000 B.C.), and his grandson Joseph took them to Egypt, where the pharaohs settled them in the land of Goshen.</a:t>
            </a:r>
          </a:p>
          <a:p>
            <a:pPr algn="just"/>
            <a:r>
              <a:rPr lang="en-US" dirty="0" smtClean="0"/>
              <a:t>The roots of the Jewish religion or Judaism come from the nomadic period, when the Jews worshiped various natural phenomena, so that one of the main Jewish gods was Yahweh or Jehovah, the god of wind, storm and fire.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5211" y="2521131"/>
            <a:ext cx="10411097" cy="3579223"/>
          </a:xfrm>
        </p:spPr>
        <p:txBody>
          <a:bodyPr>
            <a:normAutofit fontScale="92500" lnSpcReduction="10000"/>
          </a:bodyPr>
          <a:lstStyle/>
          <a:p>
            <a:pPr algn="just"/>
            <a:r>
              <a:rPr lang="en-US" dirty="0" smtClean="0"/>
              <a:t>With the arrival of Moses, the Jewish faith becomes strongly monotheistic, based on God's Ten Commandments, animal sacrifices, theocracy and strict formalism; there are no doctors, God heals everything, and priests are God's mediators, there are no therapeutic tendencies, everything is prescribed in the holy books.</a:t>
            </a:r>
          </a:p>
          <a:p>
            <a:pPr algn="just"/>
            <a:r>
              <a:rPr lang="en-US" dirty="0" smtClean="0"/>
              <a:t>Moses in his 3rd book gives instructions on keeping clean and says: </a:t>
            </a:r>
            <a:r>
              <a:rPr lang="en-US" i="1" dirty="0" smtClean="0"/>
              <a:t>"a woman is unclean during menstruation and after childbirth, a </a:t>
            </a:r>
            <a:r>
              <a:rPr lang="en-US" i="1" dirty="0" err="1" smtClean="0"/>
              <a:t>gonorrhoea</a:t>
            </a:r>
            <a:r>
              <a:rPr lang="en-US" i="1" dirty="0" smtClean="0"/>
              <a:t>, a corpse is unclean"</a:t>
            </a:r>
            <a:r>
              <a:rPr lang="en-US" dirty="0" smtClean="0"/>
              <a:t> and prescribes ritual baths, circumcision, ritual slaughter of animals and their ritual examination.</a:t>
            </a:r>
          </a:p>
          <a:p>
            <a:pPr algn="just"/>
            <a:r>
              <a:rPr lang="en-US" dirty="0" smtClean="0"/>
              <a:t>Care is taken for the health of the entire community, not just the individual. Thus, circumcision reduces the spread of venereal disease, and the ban on eating pork prevents trichinosis.</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822960"/>
            <a:ext cx="9601196" cy="5052908"/>
          </a:xfrm>
        </p:spPr>
        <p:txBody>
          <a:bodyPr>
            <a:normAutofit lnSpcReduction="10000"/>
          </a:bodyPr>
          <a:lstStyle/>
          <a:p>
            <a:pPr algn="just"/>
            <a:r>
              <a:rPr lang="en-US" dirty="0" smtClean="0"/>
              <a:t>After the destruction of the Jerusalem Temple, worship stops, and religious centers become </a:t>
            </a:r>
            <a:r>
              <a:rPr lang="en-US" b="1" dirty="0" smtClean="0">
                <a:solidFill>
                  <a:srgbClr val="FF0000"/>
                </a:solidFill>
              </a:rPr>
              <a:t>synagogues</a:t>
            </a:r>
            <a:r>
              <a:rPr lang="en-US" dirty="0" smtClean="0"/>
              <a:t>.</a:t>
            </a:r>
          </a:p>
          <a:p>
            <a:pPr algn="just"/>
            <a:r>
              <a:rPr lang="en-US" dirty="0" smtClean="0"/>
              <a:t>The role of the priesthood is assumed by the rabbis, and the religious rites consist of prayer and the reading of the </a:t>
            </a:r>
            <a:r>
              <a:rPr lang="en-US" b="1" dirty="0" smtClean="0">
                <a:solidFill>
                  <a:srgbClr val="FF0000"/>
                </a:solidFill>
              </a:rPr>
              <a:t>Torah</a:t>
            </a:r>
            <a:r>
              <a:rPr lang="en-US" dirty="0" smtClean="0"/>
              <a:t>.</a:t>
            </a:r>
          </a:p>
          <a:p>
            <a:pPr algn="just"/>
            <a:r>
              <a:rPr lang="en-US" dirty="0" smtClean="0"/>
              <a:t>In addition to the Torah, the </a:t>
            </a:r>
            <a:r>
              <a:rPr lang="en-US" b="1" dirty="0" smtClean="0">
                <a:solidFill>
                  <a:srgbClr val="FF0000"/>
                </a:solidFill>
              </a:rPr>
              <a:t>Talmud</a:t>
            </a:r>
            <a:r>
              <a:rPr lang="en-US" dirty="0" smtClean="0"/>
              <a:t> — a medieval collection of rabbinical treatises on Jewish law, ethics, customs, and history — is of great importance. In their rites the clergy used the Talmud which contained the </a:t>
            </a:r>
            <a:r>
              <a:rPr lang="en-US" b="1" dirty="0" err="1" smtClean="0">
                <a:solidFill>
                  <a:srgbClr val="FF0000"/>
                </a:solidFill>
              </a:rPr>
              <a:t>Halakhah</a:t>
            </a:r>
            <a:r>
              <a:rPr lang="en-US" dirty="0" smtClean="0"/>
              <a:t> (precepts) and the </a:t>
            </a:r>
            <a:r>
              <a:rPr lang="en-US" b="1" dirty="0" err="1" smtClean="0">
                <a:solidFill>
                  <a:srgbClr val="FF0000"/>
                </a:solidFill>
              </a:rPr>
              <a:t>Haggadah</a:t>
            </a:r>
            <a:r>
              <a:rPr lang="en-US" dirty="0" smtClean="0"/>
              <a:t> (lore, traditions, medicine, astronomy, etc.).</a:t>
            </a:r>
          </a:p>
          <a:p>
            <a:pPr algn="just"/>
            <a:r>
              <a:rPr lang="en-US" dirty="0" smtClean="0"/>
              <a:t>The Talmud gave great medical knowledge to the rabbis regarding animal health, gynecology, anatomy and a high understanding of medical ethics.</a:t>
            </a:r>
          </a:p>
          <a:p>
            <a:pPr algn="just"/>
            <a:r>
              <a:rPr lang="en-US" dirty="0" smtClean="0"/>
              <a:t>Jewish medicine, which later exerted a great influence on the beginning of the development of Christian medicine, was not curative but preventive.</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The New Testament played an important role in the later development of Jewish medicine.</a:t>
            </a:r>
          </a:p>
          <a:p>
            <a:pPr algn="just"/>
            <a:r>
              <a:rPr lang="en-US" dirty="0" smtClean="0"/>
              <a:t>The Bible mentions in several places a person who prepares ointments (a kind of forerunner of the apothecary), so the Jews began to grow aromatic plants and herbs and use them to prepare medicinal solutions in wine, vinegar, etc...</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 (14th century) Jewish cantor in Al-</a:t>
            </a:r>
            <a:r>
              <a:rPr lang="en-US" sz="2800" dirty="0" err="1" smtClean="0"/>
              <a:t>Andalus</a:t>
            </a:r>
            <a:r>
              <a:rPr lang="en-US" sz="2800" dirty="0" smtClean="0"/>
              <a:t> reads the </a:t>
            </a:r>
            <a:r>
              <a:rPr lang="en-US" sz="2800" dirty="0" err="1" smtClean="0"/>
              <a:t>Haggadah</a:t>
            </a:r>
            <a:r>
              <a:rPr lang="en-US" sz="2800" dirty="0" smtClean="0"/>
              <a:t> (chapters on lore, tradition, medicine, astronomy)</a:t>
            </a:r>
            <a:endParaRPr lang="en-US" sz="2800" dirty="0"/>
          </a:p>
        </p:txBody>
      </p:sp>
      <p:pic>
        <p:nvPicPr>
          <p:cNvPr id="115714" name="Picture 2" descr="https://upload.wikimedia.org/wikipedia/commons/thumb/f/f4/Andalus_cantor.JPG/200px-Andalus_cantor.JPG"/>
          <p:cNvPicPr>
            <a:picLocks noChangeAspect="1" noChangeArrowheads="1"/>
          </p:cNvPicPr>
          <p:nvPr/>
        </p:nvPicPr>
        <p:blipFill>
          <a:blip r:embed="rId2"/>
          <a:srcRect/>
          <a:stretch>
            <a:fillRect/>
          </a:stretch>
        </p:blipFill>
        <p:spPr bwMode="auto">
          <a:xfrm>
            <a:off x="4297680" y="2508068"/>
            <a:ext cx="2978331" cy="3749039"/>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gn="ctr"/>
            <a:r>
              <a:rPr lang="en-US" dirty="0" smtClean="0">
                <a:latin typeface="Times New Roman" panose="02020603050405020304" pitchFamily="18" charset="0"/>
                <a:cs typeface="Times New Roman" panose="02020603050405020304" pitchFamily="18" charset="0"/>
              </a:rPr>
              <a:t>THANK YOU FOR YOUR ATTENTION!</a:t>
            </a:r>
            <a:endParaRPr lang="en-US" dirty="0"/>
          </a:p>
        </p:txBody>
      </p:sp>
    </p:spTree>
    <p:extLst>
      <p:ext uri="{BB962C8B-B14F-4D97-AF65-F5344CB8AC3E}">
        <p14:creationId xmlns:p14="http://schemas.microsoft.com/office/powerpoint/2010/main" val="2360579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Ancient medical cultures outside Europe</a:t>
            </a:r>
            <a:endParaRPr lang="en-US" dirty="0"/>
          </a:p>
        </p:txBody>
      </p:sp>
      <p:sp>
        <p:nvSpPr>
          <p:cNvPr id="3" name="Content Placeholder 2"/>
          <p:cNvSpPr>
            <a:spLocks noGrp="1"/>
          </p:cNvSpPr>
          <p:nvPr>
            <p:ph idx="1"/>
          </p:nvPr>
        </p:nvSpPr>
        <p:spPr/>
        <p:txBody>
          <a:bodyPr>
            <a:normAutofit/>
          </a:bodyPr>
          <a:lstStyle/>
          <a:p>
            <a:pPr algn="just"/>
            <a:r>
              <a:rPr lang="en-US" dirty="0" smtClean="0"/>
              <a:t>As the first cultures, states and cities were created and developed outside of Europe, so the roots of the oldest medical systems were mostly formed on the basis of specific art and philosophy of non-European areas of the world:</a:t>
            </a:r>
          </a:p>
          <a:p>
            <a:pPr algn="ctr">
              <a:buNone/>
            </a:pPr>
            <a:r>
              <a:rPr lang="es-ES" b="1" dirty="0" err="1" smtClean="0"/>
              <a:t>Mexico</a:t>
            </a:r>
            <a:r>
              <a:rPr lang="es-ES" b="1" dirty="0" smtClean="0"/>
              <a:t>, </a:t>
            </a:r>
            <a:r>
              <a:rPr lang="es-ES" b="1" dirty="0" err="1" smtClean="0"/>
              <a:t>Peru</a:t>
            </a:r>
            <a:r>
              <a:rPr lang="es-ES" b="1" dirty="0" smtClean="0"/>
              <a:t>, Mesopotamia, </a:t>
            </a:r>
            <a:r>
              <a:rPr lang="es-ES" b="1" dirty="0" err="1" smtClean="0"/>
              <a:t>Egypt</a:t>
            </a:r>
            <a:r>
              <a:rPr lang="es-ES" b="1" dirty="0" smtClean="0"/>
              <a:t>, Israel, India and China</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Medicine in Mesopotamia</a:t>
            </a:r>
            <a:endParaRPr lang="en-US" dirty="0"/>
          </a:p>
        </p:txBody>
      </p:sp>
      <p:sp>
        <p:nvSpPr>
          <p:cNvPr id="3" name="Content Placeholder 2"/>
          <p:cNvSpPr>
            <a:spLocks noGrp="1"/>
          </p:cNvSpPr>
          <p:nvPr>
            <p:ph idx="1"/>
          </p:nvPr>
        </p:nvSpPr>
        <p:spPr>
          <a:xfrm>
            <a:off x="1295401" y="2403566"/>
            <a:ext cx="9601196" cy="3472302"/>
          </a:xfrm>
        </p:spPr>
        <p:txBody>
          <a:bodyPr>
            <a:normAutofit fontScale="92500" lnSpcReduction="20000"/>
          </a:bodyPr>
          <a:lstStyle/>
          <a:p>
            <a:pPr algn="just"/>
            <a:r>
              <a:rPr lang="en-US" dirty="0" smtClean="0"/>
              <a:t>Mesopotamia - in the area between the Tigris and Euphrates rivers, inhabited by Sumerians, </a:t>
            </a:r>
            <a:r>
              <a:rPr lang="en-US" dirty="0" err="1" smtClean="0"/>
              <a:t>Akkadians</a:t>
            </a:r>
            <a:r>
              <a:rPr lang="en-US" dirty="0" smtClean="0"/>
              <a:t>, later Babylonians and Assyrians, is one of the most important areas in human history.</a:t>
            </a:r>
          </a:p>
          <a:p>
            <a:pPr algn="just"/>
            <a:r>
              <a:rPr lang="en-US" dirty="0" smtClean="0"/>
              <a:t>The first Sumerian cities arose in these areas, and these four cultures that flourished were characterized by the earliest use of the written language (cuneiform), which has survived to this day on many clay tablets and engravings.</a:t>
            </a:r>
          </a:p>
          <a:p>
            <a:pPr algn="just"/>
            <a:r>
              <a:rPr lang="en-US" dirty="0" smtClean="0"/>
              <a:t>Thanks to the transmission of scientific, social and administrative information, today's historians of medicine find the oldest medical written traces, which reach up to the fifth millennium BC.</a:t>
            </a:r>
          </a:p>
          <a:p>
            <a:pPr algn="just"/>
            <a:r>
              <a:rPr lang="en-US" dirty="0" smtClean="0"/>
              <a:t>Because of all this, Mesopotamia is also known as the "cradle of civilization".</a:t>
            </a:r>
            <a:endParaRPr lang="ru-RU" dirty="0" smtClean="0"/>
          </a:p>
          <a:p>
            <a:endParaRPr lang="en-US" dirty="0"/>
          </a:p>
        </p:txBody>
      </p:sp>
      <p:pic>
        <p:nvPicPr>
          <p:cNvPr id="1026" name="Picture 2" descr="https://upload.wikimedia.org/wikipedia/commons/thumb/9/9a/Mesopotamia.PNG/200px-Mesopotamia.PNG"/>
          <p:cNvPicPr>
            <a:picLocks noChangeAspect="1" noChangeArrowheads="1"/>
          </p:cNvPicPr>
          <p:nvPr/>
        </p:nvPicPr>
        <p:blipFill>
          <a:blip r:embed="rId2"/>
          <a:srcRect/>
          <a:stretch>
            <a:fillRect/>
          </a:stretch>
        </p:blipFill>
        <p:spPr bwMode="auto">
          <a:xfrm>
            <a:off x="1017724" y="750978"/>
            <a:ext cx="1905000" cy="154305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Medicine in Mesopotamia</a:t>
            </a:r>
            <a:endParaRPr lang="en-US" dirty="0"/>
          </a:p>
        </p:txBody>
      </p:sp>
      <p:sp>
        <p:nvSpPr>
          <p:cNvPr id="3" name="Content Placeholder 2"/>
          <p:cNvSpPr>
            <a:spLocks noGrp="1"/>
          </p:cNvSpPr>
          <p:nvPr>
            <p:ph idx="1"/>
          </p:nvPr>
        </p:nvSpPr>
        <p:spPr/>
        <p:txBody>
          <a:bodyPr>
            <a:normAutofit/>
          </a:bodyPr>
          <a:lstStyle/>
          <a:p>
            <a:pPr algn="just"/>
            <a:r>
              <a:rPr lang="en-US" dirty="0" smtClean="0"/>
              <a:t>Of all those clay tablets, about 800 tablets are specifically dedicated to medicine. Thus, a tablet found in Nippur (which is now considered the oldest written medical document) recorded several prescriptions for treatment.</a:t>
            </a:r>
            <a:endParaRPr lang="en-US" dirty="0"/>
          </a:p>
        </p:txBody>
      </p:sp>
      <p:pic>
        <p:nvPicPr>
          <p:cNvPr id="4" name="Picture 4" descr="https://upload.wikimedia.org/wikipedia/commons/thumb/c/ca/Cuneiform_script2.jpg/200px-Cuneiform_script2.jpg"/>
          <p:cNvPicPr>
            <a:picLocks noChangeAspect="1" noChangeArrowheads="1"/>
          </p:cNvPicPr>
          <p:nvPr/>
        </p:nvPicPr>
        <p:blipFill>
          <a:blip r:embed="rId2"/>
          <a:srcRect/>
          <a:stretch>
            <a:fillRect/>
          </a:stretch>
        </p:blipFill>
        <p:spPr bwMode="auto">
          <a:xfrm>
            <a:off x="8497388" y="3754749"/>
            <a:ext cx="1835332" cy="256767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2338" y="2543869"/>
            <a:ext cx="9601196" cy="3318936"/>
          </a:xfrm>
        </p:spPr>
        <p:txBody>
          <a:bodyPr/>
          <a:lstStyle/>
          <a:p>
            <a:pPr algn="just"/>
            <a:r>
              <a:rPr lang="en-US" dirty="0" smtClean="0"/>
              <a:t>In Mesopotamia, medicine also had its patron god. Its symbol was a serpent encircling a scepter and dates back to the third millennium BC.</a:t>
            </a:r>
          </a:p>
          <a:p>
            <a:pPr algn="just"/>
            <a:r>
              <a:rPr lang="en-US" dirty="0" smtClean="0"/>
              <a:t>The cult of the snake existed among all ancient peoples, it was taken over by the Greeks, and it has lasted until today.</a:t>
            </a:r>
            <a:endParaRPr lang="en-US" dirty="0"/>
          </a:p>
        </p:txBody>
      </p:sp>
      <p:sp>
        <p:nvSpPr>
          <p:cNvPr id="4" name="Title 1"/>
          <p:cNvSpPr>
            <a:spLocks noGrp="1"/>
          </p:cNvSpPr>
          <p:nvPr>
            <p:ph type="title"/>
          </p:nvPr>
        </p:nvSpPr>
        <p:spPr/>
        <p:txBody>
          <a:bodyPr/>
          <a:lstStyle/>
          <a:p>
            <a:r>
              <a:rPr lang="en-US" b="1" dirty="0" smtClean="0"/>
              <a:t>Medicine in Mesopotamia</a:t>
            </a:r>
            <a:endParaRPr lang="en-US" dirty="0"/>
          </a:p>
        </p:txBody>
      </p:sp>
      <p:pic>
        <p:nvPicPr>
          <p:cNvPr id="5" name="Picture 9" descr="F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6565" y="4239669"/>
            <a:ext cx="3203575" cy="208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Medicine of the Babylonian-Assyrian culture</a:t>
            </a:r>
            <a:endParaRPr lang="en-US" dirty="0"/>
          </a:p>
        </p:txBody>
      </p:sp>
      <p:sp>
        <p:nvSpPr>
          <p:cNvPr id="3" name="Content Placeholder 2"/>
          <p:cNvSpPr>
            <a:spLocks noGrp="1"/>
          </p:cNvSpPr>
          <p:nvPr>
            <p:ph idx="1"/>
          </p:nvPr>
        </p:nvSpPr>
        <p:spPr/>
        <p:txBody>
          <a:bodyPr/>
          <a:lstStyle/>
          <a:p>
            <a:pPr algn="just"/>
            <a:r>
              <a:rPr lang="en-US" dirty="0" smtClean="0"/>
              <a:t>The medicine of the Babylonian-Assyrian culture is strongly magical and religious, mostly of Sumerian origin.</a:t>
            </a:r>
          </a:p>
          <a:p>
            <a:pPr algn="just"/>
            <a:r>
              <a:rPr lang="en-US" dirty="0" smtClean="0"/>
              <a:t>As a rule, treatment was associated with magic and a very complex ritual.</a:t>
            </a:r>
          </a:p>
          <a:p>
            <a:pPr algn="just"/>
            <a:r>
              <a:rPr lang="en-US" dirty="0" smtClean="0"/>
              <a:t>They believed that diseases arise as a result of the action of demons, that all events are intimately connected with each other, and that the most accurate information about human diseases is provided by observing the stars and the livers of sacrificial animals.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1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395</TotalTime>
  <Words>4510</Words>
  <Application>Microsoft Office PowerPoint</Application>
  <PresentationFormat>Custom</PresentationFormat>
  <Paragraphs>161</Paragraphs>
  <Slides>49</Slides>
  <Notes>1</Notes>
  <HiddenSlides>0</HiddenSlides>
  <MMClips>0</MMClips>
  <ScaleCrop>false</ScaleCrop>
  <HeadingPairs>
    <vt:vector size="4" baseType="variant">
      <vt:variant>
        <vt:lpstr>Theme</vt:lpstr>
      </vt:variant>
      <vt:variant>
        <vt:i4>2</vt:i4>
      </vt:variant>
      <vt:variant>
        <vt:lpstr>Slide Titles</vt:lpstr>
      </vt:variant>
      <vt:variant>
        <vt:i4>49</vt:i4>
      </vt:variant>
    </vt:vector>
  </HeadingPairs>
  <TitlesOfParts>
    <vt:vector size="51" baseType="lpstr">
      <vt:lpstr>Organic</vt:lpstr>
      <vt:lpstr>1_Organic</vt:lpstr>
      <vt:lpstr>Features of the medicine of the oldest civilizations of Assyro-Babylonians, Egyptians, Phoenicians, Jews</vt:lpstr>
      <vt:lpstr>PowerPoint Presentation</vt:lpstr>
      <vt:lpstr>PowerPoint Presentation</vt:lpstr>
      <vt:lpstr>PowerPoint Presentation</vt:lpstr>
      <vt:lpstr>Ancient medical cultures outside Europe</vt:lpstr>
      <vt:lpstr>Medicine in Mesopotamia</vt:lpstr>
      <vt:lpstr>Medicine in Mesopotamia</vt:lpstr>
      <vt:lpstr>Medicine in Mesopotamia</vt:lpstr>
      <vt:lpstr>Medicine of the Babylonian-Assyrian culture</vt:lpstr>
      <vt:lpstr>Medicine of the Babylonian-Assyrian culture</vt:lpstr>
      <vt:lpstr>Medicine of the Babylonian-Assyrian culture</vt:lpstr>
      <vt:lpstr>Medicine of the Babylonian-Assyrian culture</vt:lpstr>
      <vt:lpstr>Code of Hammurabi, Louvre, Paris</vt:lpstr>
      <vt:lpstr>Medicine of the Babylonian-Assyrian culture</vt:lpstr>
      <vt:lpstr>EGYPTIAN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Ancient Jewish medicine</vt:lpstr>
      <vt:lpstr>PowerPoint Presentation</vt:lpstr>
      <vt:lpstr>PowerPoint Presentation</vt:lpstr>
      <vt:lpstr>PowerPoint Presentation</vt:lpstr>
      <vt:lpstr>PowerPoint Presentation</vt:lpstr>
      <vt:lpstr>A (14th century) Jewish cantor in Al-Andalus reads the Haggadah (chapters on lore, tradition, medicine, astronomy)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Snezana Radovanovic</cp:lastModifiedBy>
  <cp:revision>48</cp:revision>
  <dcterms:created xsi:type="dcterms:W3CDTF">2023-09-13T10:25:46Z</dcterms:created>
  <dcterms:modified xsi:type="dcterms:W3CDTF">2023-11-06T11:39:22Z</dcterms:modified>
</cp:coreProperties>
</file>